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60" r:id="rId4"/>
    <p:sldId id="258" r:id="rId5"/>
    <p:sldId id="268" r:id="rId6"/>
    <p:sldId id="269" r:id="rId7"/>
    <p:sldId id="266" r:id="rId8"/>
    <p:sldId id="267" r:id="rId9"/>
    <p:sldId id="265" r:id="rId10"/>
    <p:sldId id="263" r:id="rId11"/>
    <p:sldId id="259" r:id="rId12"/>
    <p:sldId id="264" r:id="rId13"/>
    <p:sldId id="261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EE7FF"/>
    <a:srgbClr val="7CAEC7"/>
    <a:srgbClr val="D7E9FF"/>
    <a:srgbClr val="8ECAE8"/>
    <a:srgbClr val="85D0FF"/>
    <a:srgbClr val="41647A"/>
    <a:srgbClr val="E6B9B8"/>
    <a:srgbClr val="122D4A"/>
    <a:srgbClr val="06111B"/>
    <a:srgbClr val="BDC5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45"/>
    <p:restoredTop sz="76545" autoAdjust="0"/>
  </p:normalViewPr>
  <p:slideViewPr>
    <p:cSldViewPr snapToGrid="0" snapToObjects="1" showGuides="1">
      <p:cViewPr varScale="1">
        <p:scale>
          <a:sx n="89" d="100"/>
          <a:sy n="89" d="100"/>
        </p:scale>
        <p:origin x="2312" y="160"/>
      </p:cViewPr>
      <p:guideLst>
        <p:guide orient="horz" pos="2160"/>
        <p:guide pos="288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A97339-84AB-BE44-B177-9CF3CC1AE6D5}" type="datetimeFigureOut">
              <a:rPr lang="en-US" smtClean="0"/>
              <a:t>10/19/20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591D87-4367-4142-A1BE-812F7C8DE6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88123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EAB57E-4FEE-6941-A603-259A52353B3C}" type="datetimeFigureOut">
              <a:rPr lang="en-US" smtClean="0"/>
              <a:t>10/19/20</a:t>
            </a:fld>
            <a:endParaRPr lang="pt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EDB873-28B5-8F43-8F4B-3629F89A11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0695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“Seria de perguntar-se: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Para onde ruma a sociedade contemporânea que pretende haver alcançado o grande patamar da cultura, da tecnologia, do conhecimento, mas se encontra destituída dos significados profundos da dignidade, do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autoamor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confundido com presunção e violência?”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(JOANNA DE </a:t>
            </a:r>
            <a:r>
              <a:rPr lang="pt-BR" dirty="0" err="1"/>
              <a:t>ÂNGELIS</a:t>
            </a:r>
            <a:r>
              <a:rPr lang="pt-BR" dirty="0"/>
              <a:t>. </a:t>
            </a:r>
            <a:r>
              <a:rPr lang="pt-BR" i="1" dirty="0"/>
              <a:t>Ilumina-te</a:t>
            </a:r>
            <a:r>
              <a:rPr lang="pt-BR" dirty="0"/>
              <a:t>, cap. 11.)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DB873-28B5-8F43-8F4B-3629F89A1173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3090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Lembremo-nos da oração de São Francisco de Assis e procuremos ser instrumentos de paz, aprendendo, trabalhando e servindo sempre mais, como nos recomenda André Luiz (</a:t>
            </a:r>
            <a:r>
              <a:rPr lang="pt-BR" i="1" dirty="0"/>
              <a:t>Estude e Viva</a:t>
            </a:r>
            <a:r>
              <a:rPr lang="pt-BR" dirty="0"/>
              <a:t>).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EDB873-28B5-8F43-8F4B-3629F89A1173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60130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O cultivo da </a:t>
            </a:r>
            <a:r>
              <a:rPr lang="pt-BR" b="1" dirty="0"/>
              <a:t>serenidade</a:t>
            </a:r>
            <a:r>
              <a:rPr lang="pt-BR" dirty="0"/>
              <a:t> nos enseja a resignação diante das dores, pois, reconhecendo a justiça e o amor divinos, teremos a </a:t>
            </a:r>
            <a:r>
              <a:rPr lang="pt-BR" b="1" dirty="0"/>
              <a:t>certeza</a:t>
            </a:r>
            <a:r>
              <a:rPr lang="pt-BR" dirty="0"/>
              <a:t> de que elas [dores] não chegam a nossas vidas por acaso. E mais, reconhecendo que Deus deseja tão somente nosso progresso, encontraremos força e </a:t>
            </a:r>
            <a:r>
              <a:rPr lang="pt-BR" b="1" dirty="0"/>
              <a:t>coragem</a:t>
            </a:r>
            <a:r>
              <a:rPr lang="pt-BR" dirty="0"/>
              <a:t> para superar os obstáculos, </a:t>
            </a:r>
            <a:r>
              <a:rPr lang="pt-BR" b="1" dirty="0"/>
              <a:t>sabendo</a:t>
            </a:r>
            <a:r>
              <a:rPr lang="pt-BR" dirty="0"/>
              <a:t> que o porvir nos reserva dias melhores.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EDB873-28B5-8F43-8F4B-3629F89A1173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77469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Esse sentimento nada mais é que a fé no futuro. Recordemos que Jesus, o governador planetário, está no comando e com Ele no leme, não devemos temer as tempestades nem os vendavais.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DB873-28B5-8F43-8F4B-3629F89A1173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49529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Nesse contexto nos defrontaremos com companheiros perturbados,</a:t>
            </a:r>
            <a:r>
              <a:rPr lang="pt-BR" baseline="0" dirty="0"/>
              <a:t> confusos, agressivos; alguns até que nos cobrarão atitudes de revide, de enfrentamento, de resposta “na mesma moeda”. Se conseguimos asserenar, somos tachados de covardes, de coniventes, etc.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DB873-28B5-8F43-8F4B-3629F89A1173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83375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Estoico</a:t>
            </a:r>
            <a:br>
              <a:rPr lang="pt-BR" dirty="0"/>
            </a:b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 Relativo ao estoicismo; austero; impassível.</a:t>
            </a:r>
          </a:p>
          <a:p>
            <a:r>
              <a:rPr lang="pt-B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Impassível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br>
              <a:rPr lang="pt-BR" dirty="0"/>
            </a:b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 Insensível à dor, ao sofrimento, à alegria, etc. 2. Que não se comove. 3. Imperturbável. 4. Sereno, indiferente.</a:t>
            </a:r>
          </a:p>
          <a:p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(Dicionário </a:t>
            </a:r>
            <a:r>
              <a:rPr lang="pt-B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Priberam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 Língua Portuguesa)</a:t>
            </a:r>
          </a:p>
          <a:p>
            <a:endParaRPr lang="pt-B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Jesus, mesmo quando enérgico, nunca perdeu a serenidade e Seus ensinos foram plenamente exemplificados por Ele. Mas o que é serenidade? [próximo slide]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DB873-28B5-8F43-8F4B-3629F89A1173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56418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Embora alguns dicionários possam trazer conceituar como indiferença, serenidade não é isso. É agir com segurança, com certeza imperturbável de que se procede sem medo de errar e sem duvidar dos resultados que serão obtidos.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EDB873-28B5-8F43-8F4B-3629F89A1173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29513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Serenidade não é um dom inato que graça a uns e não a outros. É, como qualquer potência da alma, como qualquer outra uma habilidade que pode ser desenvolvida. Dessa forma, não é possível adquiri-la de súbito, mas à custa de esforço, com método, como diz Joanna de </a:t>
            </a:r>
            <a:r>
              <a:rPr lang="pt-BR" dirty="0" err="1"/>
              <a:t>Ângelis</a:t>
            </a:r>
            <a:r>
              <a:rPr lang="pt-BR" dirty="0"/>
              <a:t>. O exercício da meditação e da reflexão nos permite adquirir serenidade ao longo da vida.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EDB873-28B5-8F43-8F4B-3629F89A1173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75875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Como já mencionamos anteriormente, sendo uma habilidade como outra qualquer – a de caminhar, por exemplo –, devemos começar do começo, sem afobação, engatinhando e seguindo na prática constante, aprimorando a técnica passo a passo.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EDB873-28B5-8F43-8F4B-3629F89A1173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28196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Como crianças que estão aprendendo a andar, nesse intento por diversas vezes tropeçaremos, tombaremos e nos machucaremos. Mas é preciso reconhecer que isso faz parte do aprendizado. O importante é não retardar o passo lamentando as falhas cometidas, não se acomodar no pouco que conseguiu avançar, por enquanto; corrigir os erros cometidos e, especialmente, perseverar.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EDB873-28B5-8F43-8F4B-3629F89A1173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3319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Durante o processo de aprendizado, não estaremos livres da crítica.</a:t>
            </a:r>
          </a:p>
          <a:p>
            <a:r>
              <a:rPr lang="pt-BR" dirty="0"/>
              <a:t>“Você que é espírita agindo assim?”</a:t>
            </a:r>
          </a:p>
          <a:p>
            <a:r>
              <a:rPr lang="pt-BR" dirty="0"/>
              <a:t>“É isso que você aprende no Centro Espírita?”</a:t>
            </a:r>
          </a:p>
          <a:p>
            <a:r>
              <a:rPr lang="pt-BR" dirty="0"/>
              <a:t>“Lê tanto e não põe em prática...”</a:t>
            </a:r>
          </a:p>
          <a:p>
            <a:r>
              <a:rPr lang="pt-BR" dirty="0"/>
              <a:t>Essas são algumas das frases que ouviremos, mas que devemos reconhecer com sabedoria o que de verdade possuem e que pode ser útil ao nosso aprimoramento.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EDB873-28B5-8F43-8F4B-3629F89A1173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90925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[...]</a:t>
            </a:r>
            <a:r>
              <a:rPr lang="pt-BR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Criticou-os tenaz e injustamente. Os trabalhos de Emmanuel, recebidos pelo sensível Médium, eram esmerilhados, apontados, criticados, obscurecidos, adulterados.</a:t>
            </a:r>
          </a:p>
          <a:p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Aconselhado pelo Guia, o Chico nada respondeu e evitava, até em família ou com amigos, comentar os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doestos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as verrinas, as injustiças do jornal O LUTADOR. Mal o recebia, no entanto, assustava-se, adivinhando-lhe a pancadaria...</a:t>
            </a:r>
          </a:p>
          <a:p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Quando saiu à publicidade nosso livro de versos O Sol da Caridade, prefaciado por M. Quintão, o Padre de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Manhumirin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pelo seu jornal O LUTADOR, desapreciou-nos a humilde obra, criticando até o prefaciador. M. Quintão, pelo NOSSO GUIA, dedicou-lhe uma série de alexandrinos humorísticos, à moda Gregório de Matos, que fê-lo calar-se.</a:t>
            </a:r>
          </a:p>
          <a:p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 1945, inopinadamente, desencarna o Padre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Julio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Maria. E Emmanuel aparece ao Chico e lhe diz:</a:t>
            </a:r>
          </a:p>
          <a:p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— Hoje, vamos fazer uma Prece em conjunto e toda particular pelo nosso grande benfeitor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Julio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Maria, que acaba de desencarnar em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Manhumirin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conforme acaba de anunciar a Imprensa do Rio...</a:t>
            </a:r>
          </a:p>
          <a:p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— Não sabia! Mas benfeitor, por que?</a:t>
            </a:r>
          </a:p>
          <a:p>
            <a:r>
              <a:rPr lang="pt-BR" dirty="0"/>
              <a:t>[...]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Quem virá, agora, substitui-lo? Substituir quem nos adversou e nos limou, nos maltratou e nos possibilitou melhoria espiritual, colóquio permanente com o Grande Incompreendido, o Injustiçado de todos os tempos, que é Jesus?</a:t>
            </a:r>
            <a:endParaRPr lang="pt-BR" dirty="0"/>
          </a:p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DB873-28B5-8F43-8F4B-3629F89A1173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6094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06111B">
                  <a:alpha val="70000"/>
                </a:srgbClr>
              </a:gs>
              <a:gs pos="100000">
                <a:srgbClr val="0A1A2A">
                  <a:alpha val="50000"/>
                </a:srgbClr>
              </a:gs>
            </a:gsLst>
            <a:lin ang="0" scaled="1"/>
            <a:tileRect/>
          </a:gradFill>
          <a:ln>
            <a:noFill/>
          </a:ln>
          <a:effectLst/>
        </p:spPr>
      </p:pic>
      <p:sp>
        <p:nvSpPr>
          <p:cNvPr id="11" name="Rounded Rectangle 10"/>
          <p:cNvSpPr/>
          <p:nvPr userDrawn="1"/>
        </p:nvSpPr>
        <p:spPr>
          <a:xfrm>
            <a:off x="1446028" y="3626077"/>
            <a:ext cx="7697971" cy="2614691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06111B">
                  <a:alpha val="70000"/>
                </a:srgbClr>
              </a:gs>
              <a:gs pos="100000">
                <a:srgbClr val="0A1A2A">
                  <a:alpha val="50000"/>
                </a:srgbClr>
              </a:gs>
            </a:gsLst>
            <a:lin ang="108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94884" y="4610358"/>
            <a:ext cx="7251404" cy="1470025"/>
          </a:xfrm>
        </p:spPr>
        <p:txBody>
          <a:bodyPr anchor="t">
            <a:normAutofit/>
          </a:bodyPr>
          <a:lstStyle>
            <a:lvl1pPr algn="r">
              <a:defRPr sz="6600">
                <a:solidFill>
                  <a:srgbClr val="FFFFFF"/>
                </a:solidFill>
              </a:defRPr>
            </a:lvl1pPr>
          </a:lstStyle>
          <a:p>
            <a:r>
              <a:rPr lang="x-none" dirty="0"/>
              <a:t>Click to edit Master title style</a:t>
            </a:r>
            <a:endParaRPr lang="pt-B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94884" y="3838352"/>
            <a:ext cx="7251404" cy="772005"/>
          </a:xfrm>
        </p:spPr>
        <p:txBody>
          <a:bodyPr anchor="b">
            <a:normAutofit/>
          </a:bodyPr>
          <a:lstStyle>
            <a:lvl1pPr marL="0" indent="0" algn="r">
              <a:buNone/>
              <a:defRPr sz="2800">
                <a:solidFill>
                  <a:srgbClr val="E6B9B8"/>
                </a:solidFill>
                <a:latin typeface="+mj-lt"/>
                <a:cs typeface="Humanst521 Lt BT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dirty="0"/>
              <a:t>Click to edit Master subtitle style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49585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A6-B881-744F-8BE6-E694A84E88E2}" type="datetimeFigureOut">
              <a:rPr lang="en-US" smtClean="0"/>
              <a:t>10/19/20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7DE26-E629-6045-9508-81A2A0582C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663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A6-B881-744F-8BE6-E694A84E88E2}" type="datetimeFigureOut">
              <a:rPr lang="en-US" smtClean="0"/>
              <a:t>10/19/20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7DE26-E629-6045-9508-81A2A0582C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7913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 userDrawn="1"/>
        </p:nvSpPr>
        <p:spPr>
          <a:xfrm>
            <a:off x="0" y="1690577"/>
            <a:ext cx="9144000" cy="5167422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06111B">
                  <a:alpha val="70000"/>
                </a:srgbClr>
              </a:gs>
              <a:gs pos="100000">
                <a:srgbClr val="0A1A2A">
                  <a:alpha val="50000"/>
                </a:srgb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sz="6000">
                <a:solidFill>
                  <a:srgbClr val="122D4A"/>
                </a:solidFill>
              </a:defRPr>
            </a:lvl1pPr>
          </a:lstStyle>
          <a:p>
            <a:r>
              <a:rPr lang="x-none" dirty="0"/>
              <a:t>Click to edit Master title style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34962" y="1945758"/>
            <a:ext cx="7874076" cy="4637604"/>
          </a:xfrm>
        </p:spPr>
        <p:txBody>
          <a:bodyPr anchor="ctr"/>
          <a:lstStyle>
            <a:lvl1pPr marL="342900" indent="-342900" algn="just">
              <a:spcBef>
                <a:spcPts val="900"/>
              </a:spcBef>
              <a:buClr>
                <a:srgbClr val="7CAEC7"/>
              </a:buClr>
              <a:buSzPct val="90000"/>
              <a:buFont typeface="American Typewriter"/>
              <a:buChar char="☙"/>
              <a:defRPr sz="2400">
                <a:solidFill>
                  <a:schemeClr val="bg1"/>
                </a:solidFill>
                <a:latin typeface="+mj-lt"/>
                <a:cs typeface="Humanst521 Lt BT Light"/>
              </a:defRPr>
            </a:lvl1pPr>
            <a:lvl2pPr marL="742950" indent="-285750" algn="just">
              <a:spcBef>
                <a:spcPts val="600"/>
              </a:spcBef>
              <a:buClr>
                <a:srgbClr val="41647A"/>
              </a:buClr>
              <a:buSzPct val="67000"/>
              <a:buFont typeface="Arial"/>
              <a:buChar char="❧"/>
              <a:defRPr sz="2000">
                <a:solidFill>
                  <a:schemeClr val="bg1"/>
                </a:solidFill>
                <a:latin typeface="+mj-lt"/>
                <a:cs typeface="Humanst521 Lt BT Light"/>
              </a:defRPr>
            </a:lvl2pPr>
            <a:lvl3pPr marL="1143000" indent="-228600" algn="just">
              <a:spcBef>
                <a:spcPts val="500"/>
              </a:spcBef>
              <a:buClr>
                <a:schemeClr val="accent5">
                  <a:lumMod val="75000"/>
                </a:schemeClr>
              </a:buClr>
              <a:buSzPct val="70000"/>
              <a:buFont typeface="Wingdings" charset="2"/>
              <a:buChar char="❦"/>
              <a:defRPr sz="1800">
                <a:solidFill>
                  <a:schemeClr val="bg1"/>
                </a:solidFill>
                <a:latin typeface="+mj-lt"/>
                <a:cs typeface="Humanst521 Lt BT Light"/>
              </a:defRPr>
            </a:lvl3pPr>
            <a:lvl4pPr marL="1600200" indent="-228600" algn="just">
              <a:spcBef>
                <a:spcPts val="400"/>
              </a:spcBef>
              <a:buClr>
                <a:srgbClr val="689FAE"/>
              </a:buClr>
              <a:buFont typeface="Arial"/>
              <a:buChar char="☙"/>
              <a:defRPr sz="1600">
                <a:solidFill>
                  <a:schemeClr val="bg1"/>
                </a:solidFill>
                <a:latin typeface="+mj-lt"/>
                <a:cs typeface="Humanst521 Lt BT Light"/>
              </a:defRPr>
            </a:lvl4pPr>
            <a:lvl5pPr marL="361950" indent="0" algn="r">
              <a:spcBef>
                <a:spcPts val="600"/>
              </a:spcBef>
              <a:spcAft>
                <a:spcPts val="1200"/>
              </a:spcAft>
              <a:buNone/>
              <a:defRPr sz="1400">
                <a:solidFill>
                  <a:srgbClr val="E6B9B8"/>
                </a:solidFill>
                <a:latin typeface="+mj-lt"/>
                <a:cs typeface="Humanst521 Lt BT Light"/>
              </a:defRPr>
            </a:lvl5pPr>
          </a:lstStyle>
          <a:p>
            <a:pPr lvl="0"/>
            <a:r>
              <a:rPr lang="x-none" dirty="0"/>
              <a:t>Click to edit Master text styles</a:t>
            </a:r>
          </a:p>
          <a:p>
            <a:pPr lvl="1"/>
            <a:r>
              <a:rPr lang="x-none" dirty="0"/>
              <a:t>Second level</a:t>
            </a:r>
          </a:p>
          <a:p>
            <a:pPr lvl="2"/>
            <a:r>
              <a:rPr lang="x-none" dirty="0"/>
              <a:t>Third level</a:t>
            </a:r>
          </a:p>
          <a:p>
            <a:pPr lvl="3"/>
            <a:r>
              <a:rPr lang="x-none" dirty="0"/>
              <a:t>Fourth level</a:t>
            </a:r>
          </a:p>
          <a:p>
            <a:pPr lvl="4"/>
            <a:r>
              <a:rPr lang="x-none" dirty="0"/>
              <a:t>Fifth level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15793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143907" y="2802874"/>
            <a:ext cx="8859362" cy="3207974"/>
          </a:xfrm>
          <a:prstGeom prst="roundRect">
            <a:avLst>
              <a:gd name="adj" fmla="val 3687"/>
            </a:avLst>
          </a:prstGeom>
          <a:gradFill flip="none" rotWithShape="1">
            <a:gsLst>
              <a:gs pos="30000">
                <a:srgbClr val="0B122B">
                  <a:alpha val="75000"/>
                </a:srgbClr>
              </a:gs>
              <a:gs pos="100000">
                <a:srgbClr val="D55358">
                  <a:alpha val="72000"/>
                </a:srgbClr>
              </a:gs>
            </a:gsLst>
            <a:lin ang="108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94492"/>
            <a:ext cx="7772400" cy="1362075"/>
          </a:xfrm>
          <a:noFill/>
        </p:spPr>
        <p:txBody>
          <a:bodyPr wrap="square" anchor="t">
            <a:normAutofit/>
          </a:bodyPr>
          <a:lstStyle>
            <a:lvl1pPr algn="r">
              <a:defRPr sz="5400" b="1" cap="all">
                <a:solidFill>
                  <a:schemeClr val="tx1"/>
                </a:solidFill>
              </a:defRPr>
            </a:lvl1pPr>
          </a:lstStyle>
          <a:p>
            <a:r>
              <a:rPr lang="x-none" dirty="0"/>
              <a:t>Click to edit Master title style</a:t>
            </a:r>
            <a:endParaRPr lang="pt-B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2994305"/>
            <a:ext cx="7772400" cy="1500187"/>
          </a:xfrm>
        </p:spPr>
        <p:txBody>
          <a:bodyPr anchor="b">
            <a:normAutofit/>
          </a:bodyPr>
          <a:lstStyle>
            <a:lvl1pPr marL="0" indent="0" algn="r">
              <a:buNone/>
              <a:defRPr sz="3200">
                <a:solidFill>
                  <a:srgbClr val="E6B9B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80176"/>
            <a:ext cx="2133600" cy="277824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Humanst521 Lt BT Light"/>
                <a:cs typeface="Humanst521 Lt BT Light"/>
              </a:defRPr>
            </a:lvl1pPr>
          </a:lstStyle>
          <a:p>
            <a:fld id="{6D645FA6-B881-744F-8BE6-E694A84E88E2}" type="datetimeFigureOut">
              <a:rPr lang="en-US" smtClean="0"/>
              <a:pPr/>
              <a:t>10/19/20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80176"/>
            <a:ext cx="2895600" cy="277824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Humanst521 Lt BT Light"/>
                <a:cs typeface="Humanst521 Lt BT Light"/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80176"/>
            <a:ext cx="2133600" cy="277824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Humanst521 Lt BT Light"/>
                <a:cs typeface="Humanst521 Lt BT Light"/>
              </a:defRPr>
            </a:lvl1pPr>
          </a:lstStyle>
          <a:p>
            <a:fld id="{53F7DE26-E629-6045-9508-81A2A0582C4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6741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A6-B881-744F-8BE6-E694A84E88E2}" type="datetimeFigureOut">
              <a:rPr lang="en-US" smtClean="0"/>
              <a:t>10/19/20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7DE26-E629-6045-9508-81A2A0582C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0854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A6-B881-744F-8BE6-E694A84E88E2}" type="datetimeFigureOut">
              <a:rPr lang="en-US" smtClean="0"/>
              <a:t>10/19/20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7DE26-E629-6045-9508-81A2A0582C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6450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A6-B881-744F-8BE6-E694A84E88E2}" type="datetimeFigureOut">
              <a:rPr lang="en-US" smtClean="0"/>
              <a:t>10/19/20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7DE26-E629-6045-9508-81A2A0582C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7885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A6-B881-744F-8BE6-E694A84E88E2}" type="datetimeFigureOut">
              <a:rPr lang="en-US" smtClean="0"/>
              <a:t>10/19/20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7DE26-E629-6045-9508-81A2A0582C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0934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A6-B881-744F-8BE6-E694A84E88E2}" type="datetimeFigureOut">
              <a:rPr lang="en-US" smtClean="0"/>
              <a:t>10/19/20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7DE26-E629-6045-9508-81A2A0582C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8542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A6-B881-744F-8BE6-E694A84E88E2}" type="datetimeFigureOut">
              <a:rPr lang="en-US" smtClean="0"/>
              <a:t>10/19/20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7DE26-E629-6045-9508-81A2A0582C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0049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dirty="0"/>
              <a:t>Click to edit Master title style</a:t>
            </a:r>
            <a:endParaRPr lang="pt-B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dirty="0"/>
              <a:t>Click to edit Master text styles</a:t>
            </a:r>
          </a:p>
          <a:p>
            <a:pPr lvl="1"/>
            <a:r>
              <a:rPr lang="x-none" dirty="0"/>
              <a:t>Second level</a:t>
            </a:r>
          </a:p>
          <a:p>
            <a:pPr lvl="2"/>
            <a:r>
              <a:rPr lang="x-none" dirty="0"/>
              <a:t>Third level</a:t>
            </a:r>
          </a:p>
          <a:p>
            <a:pPr lvl="3"/>
            <a:r>
              <a:rPr lang="x-none" dirty="0"/>
              <a:t>Fourth level</a:t>
            </a:r>
          </a:p>
          <a:p>
            <a:pPr lvl="4"/>
            <a:r>
              <a:rPr lang="x-none" dirty="0"/>
              <a:t>Fifth level</a:t>
            </a:r>
            <a:endParaRPr lang="pt-B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645FA6-B881-744F-8BE6-E694A84E88E2}" type="datetimeFigureOut">
              <a:rPr lang="en-US" smtClean="0"/>
              <a:t>10/19/20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F7DE26-E629-6045-9508-81A2A0582C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6082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ahu!" pitchFamily="2" charset="0"/>
          <a:ea typeface="+mj-ea"/>
          <a:cs typeface="Tahu!" pitchFamily="2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+mj-lt"/>
          <a:ea typeface="+mn-ea"/>
          <a:cs typeface="Humanst521 Lt BT Light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+mj-lt"/>
          <a:ea typeface="+mn-ea"/>
          <a:cs typeface="Humanst521 Lt BT Light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+mj-lt"/>
          <a:ea typeface="+mn-ea"/>
          <a:cs typeface="Humanst521 Lt BT Light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+mj-lt"/>
          <a:ea typeface="+mn-ea"/>
          <a:cs typeface="Humanst521 Lt BT Light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+mj-lt"/>
          <a:ea typeface="+mn-ea"/>
          <a:cs typeface="Humanst521 Lt BT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438" y="4738688"/>
            <a:ext cx="7250112" cy="1470025"/>
          </a:xfrm>
        </p:spPr>
        <p:txBody>
          <a:bodyPr>
            <a:normAutofit fontScale="90000"/>
          </a:bodyPr>
          <a:lstStyle/>
          <a:p>
            <a:r>
              <a:rPr lang="pt-BR" dirty="0"/>
              <a:t>Resguarda-te na serenidade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438" y="3967163"/>
            <a:ext cx="7250112" cy="771525"/>
          </a:xfrm>
        </p:spPr>
        <p:txBody>
          <a:bodyPr/>
          <a:lstStyle/>
          <a:p>
            <a:r>
              <a:rPr lang="pt-BR" dirty="0"/>
              <a:t>Ilumina-te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218333" y="128588"/>
            <a:ext cx="7489732" cy="6697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0" i="0" kern="1200">
                <a:solidFill>
                  <a:srgbClr val="E6B9B8"/>
                </a:solidFill>
                <a:latin typeface="Humanst521 Lt BT Light"/>
                <a:ea typeface="+mn-ea"/>
                <a:cs typeface="Humanst521 Lt BT Light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b="0" i="0" kern="1200">
                <a:solidFill>
                  <a:schemeClr val="tx1">
                    <a:tint val="75000"/>
                  </a:schemeClr>
                </a:solidFill>
                <a:latin typeface="Humanst521 Lt BT Light"/>
                <a:ea typeface="+mn-ea"/>
                <a:cs typeface="Humanst521 Lt BT Light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b="0" i="0" kern="1200">
                <a:solidFill>
                  <a:schemeClr val="tx1">
                    <a:tint val="75000"/>
                  </a:schemeClr>
                </a:solidFill>
                <a:latin typeface="Humanst521 Lt BT Light"/>
                <a:ea typeface="+mn-ea"/>
                <a:cs typeface="Humanst521 Lt BT Light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Humanst521 Lt BT Light"/>
                <a:ea typeface="+mn-ea"/>
                <a:cs typeface="Humanst521 Lt BT Light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Humanst521 Lt BT Light"/>
                <a:ea typeface="+mn-ea"/>
                <a:cs typeface="Humanst521 Lt BT Light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pt-BR" sz="1400" dirty="0">
                <a:solidFill>
                  <a:srgbClr val="122D4A"/>
                </a:solidFill>
                <a:latin typeface="Century Gothic" panose="020B0502020202020204" pitchFamily="34" charset="0"/>
              </a:rPr>
              <a:t>Grupo Espírita </a:t>
            </a:r>
            <a:r>
              <a:rPr lang="pt-BR" sz="1400" dirty="0" err="1">
                <a:solidFill>
                  <a:srgbClr val="122D4A"/>
                </a:solidFill>
                <a:latin typeface="Century Gothic" panose="020B0502020202020204" pitchFamily="34" charset="0"/>
              </a:rPr>
              <a:t>Guillon</a:t>
            </a:r>
            <a:r>
              <a:rPr lang="pt-BR" sz="1400" dirty="0">
                <a:solidFill>
                  <a:srgbClr val="122D4A"/>
                </a:solidFill>
                <a:latin typeface="Century Gothic" panose="020B0502020202020204" pitchFamily="34" charset="0"/>
              </a:rPr>
              <a:t> Ribeiro</a:t>
            </a:r>
          </a:p>
          <a:p>
            <a:pPr algn="r">
              <a:spcBef>
                <a:spcPts val="0"/>
              </a:spcBef>
            </a:pPr>
            <a:r>
              <a:rPr lang="pt-BR" sz="1600" dirty="0">
                <a:solidFill>
                  <a:srgbClr val="122D4A"/>
                </a:solidFill>
                <a:latin typeface="Century Gothic" panose="020B0502020202020204" pitchFamily="34" charset="0"/>
              </a:rPr>
              <a:t>Escola de Evangelização de Pacientes</a:t>
            </a:r>
          </a:p>
        </p:txBody>
      </p:sp>
    </p:spTree>
    <p:extLst>
      <p:ext uri="{BB962C8B-B14F-4D97-AF65-F5344CB8AC3E}">
        <p14:creationId xmlns:p14="http://schemas.microsoft.com/office/powerpoint/2010/main" val="28373449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benfeitor Júlio Maria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“De 1932 a 1945, o Padre Júlio Maria, residente em </a:t>
            </a:r>
            <a:r>
              <a:rPr lang="pt-BR" dirty="0" err="1"/>
              <a:t>Manhumirin</a:t>
            </a:r>
            <a:r>
              <a:rPr lang="pt-BR" dirty="0"/>
              <a:t>, em Minas, não deixou o pobre Chico e seu incansável Guia Emmanuel, em paz.” [...]</a:t>
            </a:r>
          </a:p>
          <a:p>
            <a:r>
              <a:rPr lang="pt-BR" dirty="0"/>
              <a:t>“— Sim, benfeitor. Pois durante 13 anos seguidos ajudou-nos a compreender o valor do trabalho a bem de nossa melhoria espiritual, convidando-nos a uma permanente oração no exercício sublimativo de ouvir, sentir e não revidar, lecionando o adversário na Lição do silêncio.”</a:t>
            </a:r>
          </a:p>
          <a:p>
            <a:pPr lvl="4"/>
            <a:r>
              <a:rPr lang="pt-BR" dirty="0"/>
              <a:t>(RAMIRO GAMA. </a:t>
            </a:r>
            <a:r>
              <a:rPr lang="pt-BR" i="1" dirty="0"/>
              <a:t>Lindos Casos de Chico Xavier</a:t>
            </a:r>
            <a:r>
              <a:rPr lang="pt-BR" dirty="0"/>
              <a:t>, cap. 156)</a:t>
            </a:r>
          </a:p>
        </p:txBody>
      </p:sp>
    </p:spTree>
    <p:extLst>
      <p:ext uri="{BB962C8B-B14F-4D97-AF65-F5344CB8AC3E}">
        <p14:creationId xmlns:p14="http://schemas.microsoft.com/office/powerpoint/2010/main" val="2771004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 dirty="0"/>
              <a:t>A tarefa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000" y="1946275"/>
            <a:ext cx="4451350" cy="4637088"/>
          </a:xfrm>
        </p:spPr>
        <p:txBody>
          <a:bodyPr/>
          <a:lstStyle/>
          <a:p>
            <a:endParaRPr lang="pt-BR" dirty="0"/>
          </a:p>
          <a:p>
            <a:r>
              <a:rPr lang="pt-BR" dirty="0"/>
              <a:t>“Jamais olvides que a tua é a tarefa de </a:t>
            </a:r>
            <a:r>
              <a:rPr lang="pt-BR" dirty="0" err="1"/>
              <a:t>compreen-der</a:t>
            </a:r>
            <a:r>
              <a:rPr lang="pt-BR" dirty="0"/>
              <a:t> e não de ser </a:t>
            </a:r>
            <a:r>
              <a:rPr lang="pt-BR" dirty="0" err="1"/>
              <a:t>enten-dido</a:t>
            </a:r>
            <a:r>
              <a:rPr lang="pt-BR" dirty="0"/>
              <a:t>, de ajudar e menos de ser auxiliado...”</a:t>
            </a:r>
          </a:p>
          <a:p>
            <a:pPr lvl="4"/>
            <a:r>
              <a:rPr lang="pt-BR" dirty="0"/>
              <a:t>(JOANNA DE ÂNGELIS. </a:t>
            </a:r>
            <a:r>
              <a:rPr lang="pt-BR" i="1" dirty="0"/>
              <a:t>Ilumina-te</a:t>
            </a:r>
            <a:r>
              <a:rPr lang="pt-BR" dirty="0"/>
              <a:t>, cap. 11.)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1289" y="2434094"/>
            <a:ext cx="3127711" cy="3661450"/>
          </a:xfrm>
          <a:prstGeom prst="rect">
            <a:avLst/>
          </a:prstGeom>
          <a:ln w="3175" cmpd="sng">
            <a:solidFill>
              <a:srgbClr val="FFFFFF"/>
            </a:solidFill>
          </a:ln>
        </p:spPr>
      </p:pic>
    </p:spTree>
    <p:extLst>
      <p:ext uri="{BB962C8B-B14F-4D97-AF65-F5344CB8AC3E}">
        <p14:creationId xmlns:p14="http://schemas.microsoft.com/office/powerpoint/2010/main" val="29775657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Resignação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“Aquele, pois, que muito sofre deve reconhecer que muito tinha a expiar e deve regozijar-se à ideia da sua próxima cura. Dele depende, pela resignação, tornar proveitoso o seu sofrimento e não lhe estragar o fruto com as suas impaciências, visto que, do contrário, terá de recomeçar.”</a:t>
            </a:r>
          </a:p>
          <a:p>
            <a:pPr lvl="4"/>
            <a:r>
              <a:rPr lang="pt-BR" dirty="0"/>
              <a:t>(ALLAN KARDEC. </a:t>
            </a:r>
            <a:r>
              <a:rPr lang="pt-BR" i="1" dirty="0"/>
              <a:t>O Evangelho Segundo o Espiritismo</a:t>
            </a:r>
            <a:r>
              <a:rPr lang="pt-BR" dirty="0"/>
              <a:t>, cap. 5, item 10.)</a:t>
            </a:r>
          </a:p>
        </p:txBody>
      </p:sp>
    </p:spTree>
    <p:extLst>
      <p:ext uri="{BB962C8B-B14F-4D97-AF65-F5344CB8AC3E}">
        <p14:creationId xmlns:p14="http://schemas.microsoft.com/office/powerpoint/2010/main" val="36460013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 dirty="0"/>
              <a:t>Fé no futuro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000" y="1946275"/>
            <a:ext cx="5037138" cy="4637088"/>
          </a:xfrm>
        </p:spPr>
        <p:txBody>
          <a:bodyPr/>
          <a:lstStyle/>
          <a:p>
            <a:r>
              <a:rPr lang="pt-BR" dirty="0"/>
              <a:t>“Que nada altere o teu comportamento de </a:t>
            </a:r>
            <a:r>
              <a:rPr lang="pt-BR" dirty="0" err="1"/>
              <a:t>verdadei-ro</a:t>
            </a:r>
            <a:r>
              <a:rPr lang="pt-BR" dirty="0"/>
              <a:t> cristão, porquanto o mal por si mesmo se aniquila, assim como o bem cada vez mais esplende triunfante comandando as vidas </a:t>
            </a:r>
            <a:r>
              <a:rPr lang="pt-BR" dirty="0" err="1"/>
              <a:t>entre-gues</a:t>
            </a:r>
            <a:r>
              <a:rPr lang="pt-BR" dirty="0"/>
              <a:t> ao amor.”</a:t>
            </a:r>
          </a:p>
          <a:p>
            <a:pPr lvl="4"/>
            <a:r>
              <a:rPr lang="pt-BR" dirty="0"/>
              <a:t>(JOANNA DE ÂNGELIS. </a:t>
            </a:r>
            <a:r>
              <a:rPr lang="pt-BR" i="1" dirty="0"/>
              <a:t>Ilumina-te</a:t>
            </a:r>
            <a:r>
              <a:rPr lang="pt-BR" dirty="0"/>
              <a:t>, cap. 11.)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5757" y="2350044"/>
            <a:ext cx="2493243" cy="3829550"/>
          </a:xfrm>
          <a:prstGeom prst="rect">
            <a:avLst/>
          </a:prstGeom>
          <a:ln w="3175" cmpd="sng">
            <a:solidFill>
              <a:srgbClr val="FFFFFF"/>
            </a:solidFill>
          </a:ln>
        </p:spPr>
      </p:pic>
    </p:spTree>
    <p:extLst>
      <p:ext uri="{BB962C8B-B14F-4D97-AF65-F5344CB8AC3E}">
        <p14:creationId xmlns:p14="http://schemas.microsoft.com/office/powerpoint/2010/main" val="1843677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Dias desafiadores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“Vivem-se, na Terra, dias de [...] contínuo desrespeito às divinas leis”:</a:t>
            </a:r>
          </a:p>
          <a:p>
            <a:pPr lvl="1"/>
            <a:r>
              <a:rPr lang="pt-BR" dirty="0"/>
              <a:t>desagregação da família;</a:t>
            </a:r>
          </a:p>
          <a:p>
            <a:pPr lvl="1"/>
            <a:r>
              <a:rPr lang="pt-BR" dirty="0"/>
              <a:t>vícios da </a:t>
            </a:r>
            <a:r>
              <a:rPr lang="pt-BR" dirty="0" err="1"/>
              <a:t>drogadição</a:t>
            </a:r>
            <a:r>
              <a:rPr lang="pt-BR" dirty="0"/>
              <a:t>, do alcoolismo, do tabagismo;</a:t>
            </a:r>
          </a:p>
          <a:p>
            <a:pPr lvl="1"/>
            <a:r>
              <a:rPr lang="pt-BR" dirty="0"/>
              <a:t>transtornos de comportamento;</a:t>
            </a:r>
          </a:p>
          <a:p>
            <a:pPr lvl="1"/>
            <a:r>
              <a:rPr lang="pt-BR" dirty="0"/>
              <a:t>violência;</a:t>
            </a:r>
          </a:p>
          <a:p>
            <a:pPr lvl="1"/>
            <a:r>
              <a:rPr lang="pt-BR" dirty="0"/>
              <a:t>agressividade;</a:t>
            </a:r>
          </a:p>
          <a:p>
            <a:pPr lvl="1"/>
            <a:r>
              <a:rPr lang="pt-BR" dirty="0"/>
              <a:t>indiferença pelos valores éticos e morais.</a:t>
            </a:r>
          </a:p>
          <a:p>
            <a:pPr lvl="4"/>
            <a:r>
              <a:rPr lang="pt-BR" dirty="0"/>
              <a:t>(JOANNA DE ÂNGELIS. </a:t>
            </a:r>
            <a:r>
              <a:rPr lang="pt-BR" i="1" dirty="0"/>
              <a:t>Ilumina-te</a:t>
            </a:r>
            <a:r>
              <a:rPr lang="pt-BR" dirty="0"/>
              <a:t>, cap. 11.)</a:t>
            </a:r>
          </a:p>
        </p:txBody>
      </p:sp>
    </p:spTree>
    <p:extLst>
      <p:ext uri="{BB962C8B-B14F-4D97-AF65-F5344CB8AC3E}">
        <p14:creationId xmlns:p14="http://schemas.microsoft.com/office/powerpoint/2010/main" val="1710604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 dirty="0"/>
              <a:t>Companheiros desafiadores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000" y="1946275"/>
            <a:ext cx="4622800" cy="4637088"/>
          </a:xfrm>
        </p:spPr>
        <p:txBody>
          <a:bodyPr/>
          <a:lstStyle/>
          <a:p>
            <a:r>
              <a:rPr lang="pt-BR" dirty="0"/>
              <a:t>“Não faltarão também aqueles que te acusarão de covardia moral, de anuência ao desrespeito, porque ainda acreditam que o revide é </a:t>
            </a:r>
            <a:r>
              <a:rPr lang="pt-BR" dirty="0" err="1"/>
              <a:t>demons-tração</a:t>
            </a:r>
            <a:r>
              <a:rPr lang="pt-BR" dirty="0"/>
              <a:t> de coragem...”</a:t>
            </a:r>
          </a:p>
          <a:p>
            <a:pPr lvl="4"/>
            <a:r>
              <a:rPr lang="pt-BR" dirty="0"/>
              <a:t>(JOANNA DE ÂNGELIS. </a:t>
            </a:r>
            <a:r>
              <a:rPr lang="pt-BR" i="1" dirty="0"/>
              <a:t>Ilumina-te</a:t>
            </a:r>
            <a:r>
              <a:rPr lang="pt-BR" dirty="0"/>
              <a:t>, cap. 11.)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02297" y="3001169"/>
            <a:ext cx="2906703" cy="2527300"/>
          </a:xfrm>
          <a:prstGeom prst="rect">
            <a:avLst/>
          </a:prstGeom>
          <a:ln w="3175" cmpd="sng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4348563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Oportunidade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4962" y="1945758"/>
            <a:ext cx="7874076" cy="1952644"/>
          </a:xfrm>
        </p:spPr>
        <p:txBody>
          <a:bodyPr/>
          <a:lstStyle/>
          <a:p>
            <a:r>
              <a:rPr lang="pt-BR" dirty="0"/>
              <a:t>“Nunca, porém, houve ocasião tão propícia para a vivência dos postulados estoicos propostos e vividos por Jesus”</a:t>
            </a:r>
          </a:p>
          <a:p>
            <a:pPr lvl="4"/>
            <a:r>
              <a:rPr lang="pt-BR" dirty="0"/>
              <a:t>(JOANNA DE ÂNGELIS. </a:t>
            </a:r>
            <a:r>
              <a:rPr lang="pt-BR" i="1" dirty="0"/>
              <a:t>Ilumina-te</a:t>
            </a:r>
            <a:r>
              <a:rPr lang="pt-BR" dirty="0"/>
              <a:t>, cap. 11.)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9666" y="3898402"/>
            <a:ext cx="4744668" cy="2431642"/>
          </a:xfrm>
          <a:prstGeom prst="rect">
            <a:avLst/>
          </a:prstGeom>
          <a:ln w="3175" cmpd="sng">
            <a:solidFill>
              <a:srgbClr val="FFFFFF"/>
            </a:solidFill>
          </a:ln>
        </p:spPr>
      </p:pic>
    </p:spTree>
    <p:extLst>
      <p:ext uri="{BB962C8B-B14F-4D97-AF65-F5344CB8AC3E}">
        <p14:creationId xmlns:p14="http://schemas.microsoft.com/office/powerpoint/2010/main" val="15502572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</a:t>
            </a:r>
            <a:r>
              <a:rPr lang="es-ES_tradnl" dirty="0"/>
              <a:t>que</a:t>
            </a:r>
            <a:r>
              <a:rPr lang="pt-BR" dirty="0"/>
              <a:t> é serenidade?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“A serenidade não é quietação exterior, indiferença, mas plenitude da ação, destituída de ansiedade ou de receio, de pressa ou de insegurança. […]</a:t>
            </a:r>
          </a:p>
          <a:p>
            <a:r>
              <a:rPr lang="pt-BR" dirty="0"/>
              <a:t>A serenidade provém, igualmente, da certeza, da confiança no que se sabe e se faz e se é.”</a:t>
            </a:r>
          </a:p>
          <a:p>
            <a:pPr lvl="4"/>
            <a:r>
              <a:rPr lang="pt-BR" dirty="0"/>
              <a:t>(JOANNA DE ÂNGELIS. </a:t>
            </a:r>
            <a:r>
              <a:rPr lang="pt-BR" i="1" dirty="0"/>
              <a:t>Momentos de Saúde</a:t>
            </a:r>
            <a:r>
              <a:rPr lang="pt-BR" dirty="0"/>
              <a:t>, cap. 16.)</a:t>
            </a:r>
          </a:p>
          <a:p>
            <a:r>
              <a:rPr lang="pt-BR" dirty="0"/>
              <a:t>“Serenidade é silenciosa superioridade.”</a:t>
            </a:r>
          </a:p>
          <a:p>
            <a:pPr lvl="2"/>
            <a:r>
              <a:rPr lang="pt-BR" i="1" dirty="0" err="1"/>
              <a:t>Lao</a:t>
            </a:r>
            <a:r>
              <a:rPr lang="pt-BR" i="1" dirty="0"/>
              <a:t> </a:t>
            </a:r>
            <a:r>
              <a:rPr lang="pt-BR" i="1" dirty="0" err="1"/>
              <a:t>Tsé</a:t>
            </a:r>
            <a:endParaRPr lang="pt-BR" i="1" dirty="0"/>
          </a:p>
        </p:txBody>
      </p:sp>
    </p:spTree>
    <p:extLst>
      <p:ext uri="{BB962C8B-B14F-4D97-AF65-F5344CB8AC3E}">
        <p14:creationId xmlns:p14="http://schemas.microsoft.com/office/powerpoint/2010/main" val="15424141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 dirty="0"/>
              <a:t>Como adquirir serenidade?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000" y="1946275"/>
            <a:ext cx="4694238" cy="4637088"/>
          </a:xfrm>
        </p:spPr>
        <p:txBody>
          <a:bodyPr>
            <a:normAutofit/>
          </a:bodyPr>
          <a:lstStyle/>
          <a:p>
            <a:r>
              <a:rPr lang="pt-BR" dirty="0"/>
              <a:t>“A serenidade resulta de uma vida metódica, postulada nas ações dinâmicas do bem e na austera disciplina da vontade.”</a:t>
            </a:r>
          </a:p>
          <a:p>
            <a:r>
              <a:rPr lang="pt-BR" dirty="0"/>
              <a:t>“Serenidade é também medida que resulta de uma atitude reflexiva!”</a:t>
            </a:r>
          </a:p>
          <a:p>
            <a:pPr lvl="4"/>
            <a:r>
              <a:rPr lang="pt-BR" dirty="0"/>
              <a:t>(JOANNA DE ÂNGELIS. </a:t>
            </a:r>
            <a:r>
              <a:rPr lang="pt-BR" i="1" dirty="0"/>
              <a:t>Florações Evangélicas</a:t>
            </a:r>
            <a:r>
              <a:rPr lang="pt-BR" dirty="0"/>
              <a:t>, </a:t>
            </a:r>
            <a:br>
              <a:rPr lang="pt-BR" dirty="0"/>
            </a:br>
            <a:r>
              <a:rPr lang="pt-BR" dirty="0"/>
              <a:t>cap. 19.)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26862" y="2302987"/>
            <a:ext cx="2882176" cy="3923663"/>
          </a:xfrm>
          <a:prstGeom prst="rect">
            <a:avLst/>
          </a:prstGeom>
          <a:ln w="3175" cmpd="sng">
            <a:solidFill>
              <a:srgbClr val="FFFFFF"/>
            </a:solidFill>
          </a:ln>
        </p:spPr>
      </p:pic>
    </p:spTree>
    <p:extLst>
      <p:ext uri="{BB962C8B-B14F-4D97-AF65-F5344CB8AC3E}">
        <p14:creationId xmlns:p14="http://schemas.microsoft.com/office/powerpoint/2010/main" val="4713209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</a:t>
            </a:r>
            <a:r>
              <a:rPr lang="pt-BR" dirty="0"/>
              <a:t>as por onde começar?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“A serenidade é conquista que se consegue a esforço pessoal e passo a passo.</a:t>
            </a:r>
          </a:p>
          <a:p>
            <a:r>
              <a:rPr lang="pt-BR" dirty="0"/>
              <a:t>Pequenos desafios que são superados; irritação que se faz controlada; desajustes emocionais corrigidos; vontade bem direcionada; ambição freada, são experiências para a aquisição da serenidade.”</a:t>
            </a:r>
          </a:p>
          <a:p>
            <a:pPr lvl="4"/>
            <a:r>
              <a:rPr lang="pt-BR" dirty="0"/>
              <a:t>(JOANNA DE ÂNGELIS. </a:t>
            </a:r>
            <a:r>
              <a:rPr lang="pt-BR" i="1" dirty="0"/>
              <a:t>Episódios Diários</a:t>
            </a:r>
            <a:r>
              <a:rPr lang="pt-BR" dirty="0"/>
              <a:t>, cap. 36.)</a:t>
            </a:r>
          </a:p>
        </p:txBody>
      </p:sp>
    </p:spTree>
    <p:extLst>
      <p:ext uri="{BB962C8B-B14F-4D97-AF65-F5344CB8AC3E}">
        <p14:creationId xmlns:p14="http://schemas.microsoft.com/office/powerpoint/2010/main" val="32208773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 dirty="0"/>
              <a:t>E se eu falhar?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4999" y="1946275"/>
            <a:ext cx="4594225" cy="4637088"/>
          </a:xfrm>
        </p:spPr>
        <p:txBody>
          <a:bodyPr>
            <a:normAutofit/>
          </a:bodyPr>
          <a:lstStyle/>
          <a:p>
            <a:r>
              <a:rPr lang="pt-BR" dirty="0"/>
              <a:t>“No entanto, se errares, se te comprometeres, se te arrependeres, antes que te perturbe a culpa, </a:t>
            </a:r>
            <a:r>
              <a:rPr lang="pt-BR" dirty="0" err="1"/>
              <a:t>recom-põe-te</a:t>
            </a:r>
            <a:r>
              <a:rPr lang="pt-BR" dirty="0"/>
              <a:t>, refaze o equívoco, recupera-te e reconquista a serenidade.”</a:t>
            </a:r>
          </a:p>
          <a:p>
            <a:pPr lvl="4"/>
            <a:r>
              <a:rPr lang="pt-BR" dirty="0"/>
              <a:t>(JOANNA DE ÂNGELIS. </a:t>
            </a:r>
            <a:r>
              <a:rPr lang="pt-BR" i="1" dirty="0"/>
              <a:t>Momentos de Saúde</a:t>
            </a:r>
            <a:r>
              <a:rPr lang="pt-BR" dirty="0"/>
              <a:t>, </a:t>
            </a:r>
            <a:br>
              <a:rPr lang="pt-BR" dirty="0"/>
            </a:br>
            <a:r>
              <a:rPr lang="pt-BR" dirty="0"/>
              <a:t>cap. 16.)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30096" y="2863757"/>
            <a:ext cx="3078904" cy="2802123"/>
          </a:xfrm>
          <a:prstGeom prst="rect">
            <a:avLst/>
          </a:prstGeom>
          <a:ln w="3175" cmpd="sng">
            <a:solidFill>
              <a:srgbClr val="FFFFFF"/>
            </a:solidFill>
          </a:ln>
        </p:spPr>
      </p:pic>
    </p:spTree>
    <p:extLst>
      <p:ext uri="{BB962C8B-B14F-4D97-AF65-F5344CB8AC3E}">
        <p14:creationId xmlns:p14="http://schemas.microsoft.com/office/powerpoint/2010/main" val="20877698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/>
              <a:t>Como devemos reagir à crítica?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/>
              <a:t>“Os espiritistas devem receber a crítica dos campos de opinião contrária, com o máximo de serenidade moral, reconhecendo-lhe a utilidade essencial.</a:t>
            </a:r>
          </a:p>
          <a:p>
            <a:r>
              <a:rPr lang="pt-BR" dirty="0"/>
              <a:t>Essas críticas se apresentam, quase sempre, com finalidade preciosa, qual a de selecionar, naturalmente as contribuições da propaganda doutrinária, afastando os elementos perturbadores e confusos, e valorizando a cooperação legítima e sincera, porque todo ataque à verdade pura serve apenas para destacar e exaltar essa mesma verdade.”</a:t>
            </a:r>
          </a:p>
          <a:p>
            <a:pPr lvl="4"/>
            <a:r>
              <a:rPr lang="pt-BR" dirty="0"/>
              <a:t>(EMMANUEL. </a:t>
            </a:r>
            <a:r>
              <a:rPr lang="pt-BR" i="1" dirty="0"/>
              <a:t>O Consolador</a:t>
            </a:r>
            <a:r>
              <a:rPr lang="pt-BR" dirty="0"/>
              <a:t>, </a:t>
            </a:r>
            <a:r>
              <a:rPr lang="pt-BR" dirty="0" err="1"/>
              <a:t>perg</a:t>
            </a:r>
            <a:r>
              <a:rPr lang="pt-BR" dirty="0"/>
              <a:t>. 365.)</a:t>
            </a:r>
          </a:p>
        </p:txBody>
      </p:sp>
    </p:spTree>
    <p:extLst>
      <p:ext uri="{BB962C8B-B14F-4D97-AF65-F5344CB8AC3E}">
        <p14:creationId xmlns:p14="http://schemas.microsoft.com/office/powerpoint/2010/main" val="39633707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xecuti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2876</TotalTime>
  <Words>1612</Words>
  <Application>Microsoft Macintosh PowerPoint</Application>
  <PresentationFormat>Apresentação na tela (4:3)</PresentationFormat>
  <Paragraphs>95</Paragraphs>
  <Slides>13</Slides>
  <Notes>12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22" baseType="lpstr">
      <vt:lpstr>American Typewriter</vt:lpstr>
      <vt:lpstr>Arial</vt:lpstr>
      <vt:lpstr>Calibri</vt:lpstr>
      <vt:lpstr>Century Gothic</vt:lpstr>
      <vt:lpstr>Humanst521 Lt BT Light</vt:lpstr>
      <vt:lpstr>Palatino Linotype</vt:lpstr>
      <vt:lpstr>Tahu!</vt:lpstr>
      <vt:lpstr>Wingdings</vt:lpstr>
      <vt:lpstr>Office Theme</vt:lpstr>
      <vt:lpstr>Resguarda-te na serenidade</vt:lpstr>
      <vt:lpstr>Dias desafiadores</vt:lpstr>
      <vt:lpstr>Companheiros desafiadores</vt:lpstr>
      <vt:lpstr>Oportunidade</vt:lpstr>
      <vt:lpstr>O que é serenidade?</vt:lpstr>
      <vt:lpstr>Como adquirir serenidade?</vt:lpstr>
      <vt:lpstr>Mas por onde começar?</vt:lpstr>
      <vt:lpstr>E se eu falhar?</vt:lpstr>
      <vt:lpstr>Como devemos reagir à crítica?</vt:lpstr>
      <vt:lpstr>O benfeitor Júlio Maria</vt:lpstr>
      <vt:lpstr>A tarefa</vt:lpstr>
      <vt:lpstr>Resignação</vt:lpstr>
      <vt:lpstr>Fé no futuro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Adriano Alves</dc:creator>
  <cp:lastModifiedBy>Adriano Alves</cp:lastModifiedBy>
  <cp:revision>56</cp:revision>
  <dcterms:created xsi:type="dcterms:W3CDTF">2014-11-18T22:52:14Z</dcterms:created>
  <dcterms:modified xsi:type="dcterms:W3CDTF">2020-10-19T22:14:21Z</dcterms:modified>
</cp:coreProperties>
</file>