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5" r:id="rId10"/>
    <p:sldId id="263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/>
    <p:restoredTop sz="84615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608" y="17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AB0B-57C5-8F48-95CF-42BFAB30C234}" type="datetimeFigureOut">
              <a:rPr lang="en-US" smtClean="0"/>
              <a:t>1/4/17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3BA4-A379-8747-966A-9707EF967C1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</a:t>
            </a:r>
            <a:r>
              <a:rPr lang="pt-BR" baseline="0" dirty="0" smtClean="0"/>
              <a:t> para nortear nossas ações possuímos modelo seguro: Jesus.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86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Na</a:t>
            </a:r>
            <a:r>
              <a:rPr lang="pt-BR" baseline="0" dirty="0" smtClean="0"/>
              <a:t> vida enfrentamos muitos desafios, todos concorrendo para nossa evolução. Ao darmos os primeiros passos, na infância, temos que desafiar a resistência do desequilíbrio para nos mantermos de pé; o coração ao pulsar vence a resistência do músculo; é um processo presente em toda a natureza.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9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Vê-se que todo desafio envolve um grau de dificuldade,</a:t>
            </a:r>
            <a:r>
              <a:rPr lang="pt-BR" baseline="0" dirty="0" smtClean="0"/>
              <a:t> uma barreira a ser transposta, um esforço a ser empreendido. A facilidade pode conduzir ao comodismo e à estagnação, não permitindo o progresso.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57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cenário</a:t>
            </a:r>
            <a:r>
              <a:rPr lang="pt-BR" baseline="0" dirty="0" smtClean="0"/>
              <a:t> evolutivo, urge aproveitar o tempo e as oportunidades, bem empregando o conhecimento, a fim de crescermos moral e intelectualmente.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18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reconhecer nossa condição de Espíritos devedores, mas</a:t>
            </a:r>
            <a:r>
              <a:rPr lang="pt-BR" baseline="0" dirty="0" smtClean="0"/>
              <a:t> sem nos deixar abater, e agir positivamente, resguardados na serenidade.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72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Sendo</a:t>
            </a:r>
            <a:r>
              <a:rPr lang="pt-BR" baseline="0" dirty="0" smtClean="0"/>
              <a:t> espíritos devedores que somos, temos que resgatar/quitar essas dívidas, adquiridas quando estacionamos na jornada evolutiva, quando nos rebelamos contra a Lei Divina. Aqui a dor será elemento indispensável para a retomada do caminho.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0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“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dor é uma bênção que Deus envia a seus eleitos; não vos aflijais, pois, quando sofrerdes; antes, bendizei de Deus onipotente que, pela dor, neste mundo, vos marcou para a glória no céu.” O Evangelho Segundo o Espiritismo, cap. 9, item 7 (A Paciência).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6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Nesse processo podemos e devemos recorrer sempre ao sublime recurso da prece.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Mas orar só não basta! É imprescindível nos lancemos ao trabalho,</a:t>
            </a:r>
            <a:r>
              <a:rPr lang="pt-BR" baseline="0" dirty="0" smtClean="0"/>
              <a:t> na construção de um mundo melhor.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3BA4-A379-8747-966A-9707EF967C1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4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FDF7D6">
                <a:alpha val="0"/>
              </a:srgbClr>
            </a:gs>
            <a:gs pos="60000">
              <a:srgbClr val="FDF7D6">
                <a:alpha val="50000"/>
              </a:srgbClr>
            </a:gs>
            <a:gs pos="100000">
              <a:srgbClr val="FDF7D6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4153359" y="3294043"/>
            <a:ext cx="4990641" cy="356395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30814" y="124646"/>
            <a:ext cx="5813186" cy="60874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6404" y="1742992"/>
            <a:ext cx="4153359" cy="2329972"/>
          </a:xfrm>
        </p:spPr>
        <p:txBody>
          <a:bodyPr anchor="ctr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6403" y="4719455"/>
            <a:ext cx="4153359" cy="126130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95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4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83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spcBef>
                <a:spcPts val="900"/>
              </a:spcBef>
              <a:spcAft>
                <a:spcPts val="0"/>
              </a:spcAft>
              <a:defRPr sz="2800"/>
            </a:lvl1pPr>
            <a:lvl2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spcBef>
                <a:spcPts val="500"/>
              </a:spcBef>
              <a:spcAft>
                <a:spcPts val="0"/>
              </a:spcAft>
              <a:defRPr sz="2000"/>
            </a:lvl3pPr>
            <a:lvl4pPr>
              <a:spcBef>
                <a:spcPts val="4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36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1299991" y="0"/>
            <a:ext cx="7844010" cy="521097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057" y="2737179"/>
            <a:ext cx="9196058" cy="4120822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8458" y="4549966"/>
            <a:ext cx="6555036" cy="2308034"/>
          </a:xfr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tx1"/>
                </a:solidFill>
                <a:latin typeface="Haettenschweiler" charset="0"/>
                <a:ea typeface="Haettenschweiler" charset="0"/>
                <a:cs typeface="Haettenschweiler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2258457" y="539827"/>
            <a:ext cx="6555037" cy="2919469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1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4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95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9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80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92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0176"/>
            <a:ext cx="2133600" cy="277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579D-1FF3-5A4F-8837-6BA19FE98F12}" type="datetimeFigureOut">
              <a:rPr lang="en-US" smtClean="0"/>
              <a:t>1/4/17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0176"/>
            <a:ext cx="2895600" cy="277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80176"/>
            <a:ext cx="2133600" cy="277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423C-F530-D448-85EA-14B8E7C9CF5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77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bg1">
              <a:lumMod val="95000"/>
            </a:schemeClr>
          </a:solidFill>
          <a:latin typeface="Haettenschweiler" charset="0"/>
          <a:ea typeface="Haettenschweiler" charset="0"/>
          <a:cs typeface="Haettenschweiler" charset="0"/>
        </a:defRPr>
      </a:lvl1pPr>
    </p:titleStyle>
    <p:bodyStyle>
      <a:lvl1pPr marL="342900" indent="-342900" algn="just" defTabSz="457200" rtl="0" eaLnBrk="1" latinLnBrk="0" hangingPunct="1">
        <a:spcBef>
          <a:spcPts val="0"/>
        </a:spcBef>
        <a:spcAft>
          <a:spcPts val="700"/>
        </a:spcAft>
        <a:buFont typeface="Lucida Grande"/>
        <a:buChar char="»"/>
        <a:defRPr sz="3200" kern="1200">
          <a:solidFill>
            <a:schemeClr val="bg1"/>
          </a:solidFill>
          <a:latin typeface="Avenir Book"/>
          <a:ea typeface="+mn-ea"/>
          <a:cs typeface="Avenir Book"/>
        </a:defRPr>
      </a:lvl1pPr>
      <a:lvl2pPr marL="742950" indent="-285750" algn="just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2800" kern="1200">
          <a:solidFill>
            <a:schemeClr val="bg1"/>
          </a:solidFill>
          <a:latin typeface="Avenir Book"/>
          <a:ea typeface="+mn-ea"/>
          <a:cs typeface="Avenir Book"/>
        </a:defRPr>
      </a:lvl2pPr>
      <a:lvl3pPr marL="1143000" indent="-228600" algn="just" defTabSz="457200" rtl="0" eaLnBrk="1" latinLnBrk="0" hangingPunct="1">
        <a:spcBef>
          <a:spcPts val="0"/>
        </a:spcBef>
        <a:spcAft>
          <a:spcPts val="500"/>
        </a:spcAft>
        <a:buFont typeface="Arial"/>
        <a:buChar char="•"/>
        <a:defRPr sz="2400" kern="1200">
          <a:solidFill>
            <a:schemeClr val="bg1"/>
          </a:solidFill>
          <a:latin typeface="Avenir Book"/>
          <a:ea typeface="+mn-ea"/>
          <a:cs typeface="Avenir Book"/>
        </a:defRPr>
      </a:lvl3pPr>
      <a:lvl4pPr marL="1600200" indent="-228600" algn="just" defTabSz="457200" rtl="0" eaLnBrk="1" latinLnBrk="0" hangingPunct="1">
        <a:spcBef>
          <a:spcPts val="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venir Book"/>
          <a:ea typeface="+mn-ea"/>
          <a:cs typeface="Avenir Book"/>
        </a:defRPr>
      </a:lvl4pPr>
      <a:lvl5pPr marL="361950" indent="0" algn="r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1600" kern="1200">
          <a:solidFill>
            <a:schemeClr val="bg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Jesus e Desafios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Jesus e Atualidade</a:t>
            </a:r>
            <a:endParaRPr lang="pt-B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70304" y="5999966"/>
            <a:ext cx="4373696" cy="73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700"/>
              </a:spcAft>
              <a:buFont typeface="Lucida Grande"/>
              <a:buNone/>
              <a:defRPr sz="2800" kern="12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50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</a:rPr>
              <a:t>Escola de Evangelização de Pacientes</a:t>
            </a:r>
          </a:p>
          <a:p>
            <a:pPr>
              <a:spcAft>
                <a:spcPts val="0"/>
              </a:spcAft>
            </a:pP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</a:rPr>
              <a:t>Grupo Espírita </a:t>
            </a:r>
            <a:r>
              <a:rPr lang="pt-BR" sz="1400" dirty="0" err="1" smtClean="0">
                <a:solidFill>
                  <a:schemeClr val="bg1">
                    <a:lumMod val="65000"/>
                  </a:schemeClr>
                </a:solidFill>
              </a:rPr>
              <a:t>Guillon</a:t>
            </a: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</a:rPr>
              <a:t> Ribeiro</a:t>
            </a:r>
            <a:endParaRPr lang="pt-BR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valor da prece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“A </a:t>
            </a:r>
            <a:r>
              <a:rPr lang="pt-BR" dirty="0"/>
              <a:t>prece </a:t>
            </a:r>
            <a:r>
              <a:rPr lang="pt-BR" dirty="0" smtClean="0"/>
              <a:t>não poderá </a:t>
            </a:r>
            <a:r>
              <a:rPr lang="pt-BR" dirty="0"/>
              <a:t>afastar os dissabores e as </a:t>
            </a:r>
            <a:r>
              <a:rPr lang="pt-BR" dirty="0" smtClean="0"/>
              <a:t>lições </a:t>
            </a:r>
            <a:r>
              <a:rPr lang="pt-BR" dirty="0"/>
              <a:t>proveitosas da amargura, constantes do mapa de </a:t>
            </a:r>
            <a:r>
              <a:rPr lang="pt-BR" dirty="0" smtClean="0"/>
              <a:t>serviços </a:t>
            </a:r>
            <a:r>
              <a:rPr lang="pt-BR" dirty="0"/>
              <a:t>que cada </a:t>
            </a:r>
            <a:r>
              <a:rPr lang="pt-BR" dirty="0" smtClean="0"/>
              <a:t>Espírito </a:t>
            </a:r>
            <a:r>
              <a:rPr lang="pt-BR" dirty="0"/>
              <a:t>deve prestar na sua tarefa terrena, mas deve ser cultivada no </a:t>
            </a:r>
            <a:r>
              <a:rPr lang="pt-BR" dirty="0" smtClean="0"/>
              <a:t>íntimo, </a:t>
            </a:r>
            <a:r>
              <a:rPr lang="pt-BR" dirty="0"/>
              <a:t>como a luz que se acende para o caminho tenebroso, ou mantida no </a:t>
            </a:r>
            <a:r>
              <a:rPr lang="pt-BR" dirty="0" smtClean="0"/>
              <a:t>coração </a:t>
            </a:r>
            <a:r>
              <a:rPr lang="pt-BR" dirty="0"/>
              <a:t>como o alimento </a:t>
            </a:r>
            <a:r>
              <a:rPr lang="pt-BR" dirty="0" smtClean="0"/>
              <a:t>indispensável </a:t>
            </a:r>
            <a:r>
              <a:rPr lang="pt-BR" dirty="0"/>
              <a:t>que se prepara, de modo a satisfazer </a:t>
            </a:r>
            <a:r>
              <a:rPr lang="pt-BR" dirty="0" smtClean="0"/>
              <a:t>à </a:t>
            </a:r>
            <a:r>
              <a:rPr lang="pt-BR" dirty="0"/>
              <a:t>necessidade </a:t>
            </a:r>
            <a:r>
              <a:rPr lang="pt-BR" dirty="0" smtClean="0"/>
              <a:t>própria, </a:t>
            </a:r>
            <a:r>
              <a:rPr lang="pt-BR" dirty="0"/>
              <a:t>na jornada longa e </a:t>
            </a:r>
            <a:r>
              <a:rPr lang="pt-BR" dirty="0" smtClean="0"/>
              <a:t>difícil, </a:t>
            </a:r>
            <a:r>
              <a:rPr lang="pt-BR" dirty="0"/>
              <a:t>porquanto a </a:t>
            </a:r>
            <a:r>
              <a:rPr lang="pt-BR" dirty="0" smtClean="0"/>
              <a:t>oração </a:t>
            </a:r>
            <a:r>
              <a:rPr lang="pt-BR" dirty="0"/>
              <a:t>sincera estabelece a </a:t>
            </a:r>
            <a:r>
              <a:rPr lang="pt-BR" dirty="0" smtClean="0"/>
              <a:t>vigilância </a:t>
            </a:r>
            <a:r>
              <a:rPr lang="pt-BR" dirty="0"/>
              <a:t>e constitui o maior fator de </a:t>
            </a:r>
            <a:r>
              <a:rPr lang="pt-BR" dirty="0" smtClean="0"/>
              <a:t>resistência </a:t>
            </a:r>
            <a:r>
              <a:rPr lang="pt-BR" dirty="0"/>
              <a:t>moral, no centro das </a:t>
            </a:r>
            <a:r>
              <a:rPr lang="pt-BR" dirty="0" smtClean="0"/>
              <a:t>provações </a:t>
            </a:r>
            <a:r>
              <a:rPr lang="pt-BR" dirty="0"/>
              <a:t>mais escabrosas e mais rudes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245)</a:t>
            </a:r>
          </a:p>
        </p:txBody>
      </p:sp>
    </p:spTree>
    <p:extLst>
      <p:ext uri="{BB962C8B-B14F-4D97-AF65-F5344CB8AC3E}">
        <p14:creationId xmlns:p14="http://schemas.microsoft.com/office/powerpoint/2010/main" val="41846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x-none" dirty="0" smtClean="0"/>
              <a:t>que </a:t>
            </a:r>
            <a:r>
              <a:rPr lang="pt-BR" dirty="0" smtClean="0"/>
              <a:t>o Mestre espera?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/>
              <a:t>Ide de retorno a vossos lares e levai no recôndito dos vossos corações a palavra libertadora do amor. Nunca revidar mal por mal. A qualquer ofensa, o perdão. A qualquer desafio, a dedicação fraternal. O Mestre espera que contribuamos em favor do mundo melhor, com um sorriso gentil, uma palavra amiga, um aperto de mão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(BEZERRA DE MENEZES. </a:t>
            </a:r>
            <a:r>
              <a:rPr lang="pt-BR" dirty="0" err="1" smtClean="0"/>
              <a:t>Psicofonia</a:t>
            </a:r>
            <a:r>
              <a:rPr lang="pt-BR" dirty="0" smtClean="0"/>
              <a:t> de Divaldo Pereira Franco, em 25/09/2011, na Creche Amélia Rodrigues, em Santo </a:t>
            </a:r>
            <a:r>
              <a:rPr lang="pt-BR" dirty="0" err="1" smtClean="0"/>
              <a:t>André-SP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6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6049" cy="4892387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Desafiado, Jesus venceu. </a:t>
            </a:r>
            <a:r>
              <a:rPr lang="pt-BR" dirty="0">
                <a:solidFill>
                  <a:schemeClr val="accent3"/>
                </a:solidFill>
              </a:rPr>
              <a:t>Segue-O</a:t>
            </a:r>
            <a:r>
              <a:rPr lang="pt-BR" dirty="0"/>
              <a:t> e nunca te detenhas ante os desafios </a:t>
            </a:r>
            <a:r>
              <a:rPr lang="pt-BR" dirty="0" smtClean="0"/>
              <a:t>para </a:t>
            </a:r>
            <a:r>
              <a:rPr lang="pt-BR" dirty="0"/>
              <a:t>o teu crescimento espiritual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Jesus e Atualidade</a:t>
            </a:r>
            <a:r>
              <a:rPr lang="pt-BR" dirty="0" smtClean="0"/>
              <a:t>, </a:t>
            </a:r>
            <a:br>
              <a:rPr lang="pt-BR" dirty="0" smtClean="0"/>
            </a:br>
            <a:r>
              <a:rPr lang="pt-BR" dirty="0" smtClean="0"/>
              <a:t>cap.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18" y="2245342"/>
            <a:ext cx="2881682" cy="360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70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258458" y="4261867"/>
            <a:ext cx="6555036" cy="2308034"/>
          </a:xfrm>
        </p:spPr>
        <p:txBody>
          <a:bodyPr/>
          <a:lstStyle/>
          <a:p>
            <a:r>
              <a:rPr lang="pt-BR"/>
              <a:t>Qual o maior desafio para o Espírito?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 desafio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215007" cy="4892387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O processo de </a:t>
            </a:r>
            <a:r>
              <a:rPr lang="pt-BR" dirty="0" smtClean="0"/>
              <a:t>evolução </a:t>
            </a:r>
            <a:r>
              <a:rPr lang="pt-BR" dirty="0"/>
              <a:t>constitui para o </a:t>
            </a:r>
            <a:r>
              <a:rPr lang="pt-BR" dirty="0" smtClean="0"/>
              <a:t>Espírito </a:t>
            </a:r>
            <a:r>
              <a:rPr lang="pt-BR" dirty="0"/>
              <a:t>um </a:t>
            </a:r>
            <a:r>
              <a:rPr lang="pt-BR" dirty="0" smtClean="0"/>
              <a:t>grande </a:t>
            </a:r>
            <a:r>
              <a:rPr lang="pt-BR" dirty="0"/>
              <a:t>desafio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1)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901" y="1874171"/>
            <a:ext cx="2959652" cy="4344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70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Resistências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745" y="1600200"/>
            <a:ext cx="4478053" cy="4892387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Tudo na vida </a:t>
            </a:r>
            <a:r>
              <a:rPr lang="pt-BR" dirty="0" smtClean="0"/>
              <a:t>são </a:t>
            </a:r>
            <a:r>
              <a:rPr lang="pt-BR" dirty="0"/>
              <a:t>desafios </a:t>
            </a:r>
            <a:r>
              <a:rPr lang="pt-BR" dirty="0" smtClean="0"/>
              <a:t>às resistências.”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84353"/>
            <a:ext cx="3448201" cy="272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Facilidades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1754" cy="4892387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Facilidade é </a:t>
            </a:r>
            <a:r>
              <a:rPr lang="pt-BR" dirty="0"/>
              <a:t>perda de </a:t>
            </a:r>
            <a:r>
              <a:rPr lang="pt-BR" dirty="0" smtClean="0"/>
              <a:t>estímulo </a:t>
            </a:r>
            <a:r>
              <a:rPr lang="pt-BR" dirty="0"/>
              <a:t>com </a:t>
            </a:r>
            <a:r>
              <a:rPr lang="pt-BR" dirty="0" smtClean="0"/>
              <a:t>prejuízo </a:t>
            </a:r>
            <a:r>
              <a:rPr lang="pt-BR" dirty="0"/>
              <a:t>para a </a:t>
            </a:r>
            <a:r>
              <a:rPr lang="pt-BR" dirty="0" smtClean="0"/>
              <a:t>ação.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Toda a vida do </a:t>
            </a:r>
            <a:r>
              <a:rPr lang="pt-BR" dirty="0" smtClean="0"/>
              <a:t>Mestre </a:t>
            </a:r>
            <a:r>
              <a:rPr lang="pt-BR" dirty="0"/>
              <a:t>foi um suceder incessante de </a:t>
            </a:r>
            <a:r>
              <a:rPr lang="pt-BR" dirty="0" smtClean="0"/>
              <a:t>desafios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729" y="2625644"/>
            <a:ext cx="3764070" cy="2823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11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Tesouros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“</a:t>
            </a:r>
            <a:r>
              <a:rPr lang="pt-BR" dirty="0"/>
              <a:t>O homem inteligente, que descobre através do Espiritismo os objetivos essenciais da </a:t>
            </a:r>
            <a:r>
              <a:rPr lang="pt-BR" dirty="0" smtClean="0"/>
              <a:t>reencarnação, [...] aproveita </a:t>
            </a:r>
            <a:r>
              <a:rPr lang="pt-BR" dirty="0"/>
              <a:t>ao máximo os tesouros </a:t>
            </a:r>
            <a:r>
              <a:rPr lang="pt-BR" dirty="0">
                <a:solidFill>
                  <a:schemeClr val="accent3"/>
                </a:solidFill>
              </a:rPr>
              <a:t>tempo e </a:t>
            </a:r>
            <a:r>
              <a:rPr lang="pt-BR" dirty="0" smtClean="0">
                <a:solidFill>
                  <a:schemeClr val="accent3"/>
                </a:solidFill>
              </a:rPr>
              <a:t>oportunidade</a:t>
            </a:r>
            <a:r>
              <a:rPr lang="pt-BR" dirty="0"/>
              <a:t>, valorizando o </a:t>
            </a:r>
            <a:r>
              <a:rPr lang="pt-BR" dirty="0" smtClean="0">
                <a:solidFill>
                  <a:schemeClr val="accent3"/>
                </a:solidFill>
              </a:rPr>
              <a:t>conhecimento </a:t>
            </a:r>
            <a:r>
              <a:rPr lang="pt-BR" dirty="0"/>
              <a:t>pela sua bem dirigida aplicação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Espírito e Vida</a:t>
            </a:r>
            <a:r>
              <a:rPr lang="pt-BR" dirty="0" smtClean="0"/>
              <a:t>, cap. 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6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espere comodidades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478053" cy="4892387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/>
              <a:t>Enfrenta os desafios da tua vida, </a:t>
            </a:r>
            <a:r>
              <a:rPr lang="pt-BR" dirty="0" smtClean="0"/>
              <a:t>serenamente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Não </a:t>
            </a:r>
            <a:r>
              <a:rPr lang="pt-BR" dirty="0"/>
              <a:t>aguardes </a:t>
            </a:r>
            <a:r>
              <a:rPr lang="pt-BR" dirty="0" err="1" smtClean="0"/>
              <a:t>comodi-dades</a:t>
            </a:r>
            <a:r>
              <a:rPr lang="pt-BR" dirty="0" smtClean="0"/>
              <a:t> </a:t>
            </a:r>
            <a:r>
              <a:rPr lang="pt-BR" dirty="0"/>
              <a:t>que </a:t>
            </a:r>
            <a:r>
              <a:rPr lang="pt-BR" dirty="0" smtClean="0"/>
              <a:t>não mereces</a:t>
            </a:r>
            <a:r>
              <a:rPr lang="pt-BR" dirty="0"/>
              <a:t>. Realiza a tua </a:t>
            </a:r>
            <a:r>
              <a:rPr lang="pt-BR" dirty="0" smtClean="0"/>
              <a:t>marcha</a:t>
            </a:r>
            <a:r>
              <a:rPr lang="pt-BR" dirty="0"/>
              <a:t>, </a:t>
            </a:r>
            <a:r>
              <a:rPr lang="pt-BR" dirty="0" smtClean="0"/>
              <a:t>indômito, preservando </a:t>
            </a:r>
            <a:r>
              <a:rPr lang="pt-BR" dirty="0"/>
              <a:t>os teus valores </a:t>
            </a:r>
            <a:r>
              <a:rPr lang="pt-BR" dirty="0" smtClean="0"/>
              <a:t>íntimos </a:t>
            </a:r>
            <a:r>
              <a:rPr lang="pt-BR" dirty="0"/>
              <a:t>e </a:t>
            </a:r>
            <a:r>
              <a:rPr lang="pt-BR" dirty="0" smtClean="0"/>
              <a:t>aumentando</a:t>
            </a:r>
            <a:r>
              <a:rPr lang="pt-BR" dirty="0"/>
              <a:t>-os na </a:t>
            </a:r>
            <a:r>
              <a:rPr lang="pt-BR" dirty="0" smtClean="0"/>
              <a:t>ação diária.”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Jesus e Atualidade</a:t>
            </a:r>
            <a:r>
              <a:rPr lang="pt-BR" dirty="0" smtClean="0"/>
              <a:t>, cap.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92" y="2270662"/>
            <a:ext cx="3313108" cy="355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85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Elemento indispensável na Terra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Onde </a:t>
            </a:r>
            <a:r>
              <a:rPr lang="pt-BR" i="1" dirty="0"/>
              <a:t>o maior </a:t>
            </a:r>
            <a:r>
              <a:rPr lang="pt-BR" i="1" dirty="0" smtClean="0"/>
              <a:t>auxílio </a:t>
            </a:r>
            <a:r>
              <a:rPr lang="pt-BR" i="1" dirty="0"/>
              <a:t>para nossa </a:t>
            </a:r>
            <a:r>
              <a:rPr lang="pt-BR" i="1" dirty="0" smtClean="0"/>
              <a:t>redenção </a:t>
            </a:r>
            <a:r>
              <a:rPr lang="pt-BR" i="1" dirty="0"/>
              <a:t>espiritual? </a:t>
            </a:r>
            <a:endParaRPr lang="pt-BR" dirty="0" smtClean="0"/>
          </a:p>
          <a:p>
            <a:pPr lvl="1"/>
            <a:r>
              <a:rPr lang="pt-BR" dirty="0" smtClean="0"/>
              <a:t>No </a:t>
            </a:r>
            <a:r>
              <a:rPr lang="pt-BR" dirty="0"/>
              <a:t>trabalho de nossa </a:t>
            </a:r>
            <a:r>
              <a:rPr lang="pt-BR" dirty="0" smtClean="0"/>
              <a:t>redenção </a:t>
            </a:r>
            <a:r>
              <a:rPr lang="pt-BR" dirty="0"/>
              <a:t>individual ou coletiva, a </a:t>
            </a:r>
            <a:r>
              <a:rPr lang="pt-BR" dirty="0">
                <a:solidFill>
                  <a:schemeClr val="accent3"/>
                </a:solidFill>
              </a:rPr>
              <a:t>dor </a:t>
            </a:r>
            <a:r>
              <a:rPr lang="pt-BR" dirty="0" smtClean="0"/>
              <a:t>é </a:t>
            </a:r>
            <a:r>
              <a:rPr lang="pt-BR" dirty="0"/>
              <a:t>sempre o elemento amigo e </a:t>
            </a:r>
            <a:r>
              <a:rPr lang="pt-BR" dirty="0" smtClean="0"/>
              <a:t>indispensável. </a:t>
            </a:r>
            <a:r>
              <a:rPr lang="pt-BR" dirty="0"/>
              <a:t>E a </a:t>
            </a:r>
            <a:r>
              <a:rPr lang="pt-BR" dirty="0" smtClean="0"/>
              <a:t>redenção </a:t>
            </a:r>
            <a:r>
              <a:rPr lang="pt-BR" dirty="0"/>
              <a:t>de um </a:t>
            </a:r>
            <a:r>
              <a:rPr lang="pt-BR" dirty="0" smtClean="0"/>
              <a:t>Espírito </a:t>
            </a:r>
            <a:r>
              <a:rPr lang="pt-BR" dirty="0"/>
              <a:t>encarnado, na Terra, consiste no </a:t>
            </a:r>
            <a:r>
              <a:rPr lang="pt-BR" dirty="0">
                <a:solidFill>
                  <a:schemeClr val="accent3"/>
                </a:solidFill>
              </a:rPr>
              <a:t>resgate de todas as </a:t>
            </a:r>
            <a:r>
              <a:rPr lang="pt-BR" dirty="0" smtClean="0">
                <a:solidFill>
                  <a:schemeClr val="accent3"/>
                </a:solidFill>
              </a:rPr>
              <a:t>dívidas</a:t>
            </a:r>
            <a:r>
              <a:rPr lang="pt-BR" dirty="0" smtClean="0"/>
              <a:t>, </a:t>
            </a:r>
            <a:r>
              <a:rPr lang="pt-BR" dirty="0"/>
              <a:t>com a </a:t>
            </a:r>
            <a:r>
              <a:rPr lang="pt-BR" dirty="0" smtClean="0"/>
              <a:t>consequente aquisição </a:t>
            </a:r>
            <a:r>
              <a:rPr lang="pt-BR" dirty="0"/>
              <a:t>de valores morais </a:t>
            </a:r>
            <a:r>
              <a:rPr lang="pt-BR" dirty="0" smtClean="0"/>
              <a:t>passíveis </a:t>
            </a:r>
            <a:r>
              <a:rPr lang="pt-BR" dirty="0"/>
              <a:t>de serem conquistados nas lutas </a:t>
            </a:r>
            <a:r>
              <a:rPr lang="pt-BR" dirty="0" smtClean="0"/>
              <a:t>planetárias, situação </a:t>
            </a:r>
            <a:r>
              <a:rPr lang="pt-BR" dirty="0"/>
              <a:t>essa que eleva </a:t>
            </a:r>
            <a:r>
              <a:rPr lang="pt-BR" dirty="0" smtClean="0"/>
              <a:t>a personalidade </a:t>
            </a:r>
            <a:r>
              <a:rPr lang="pt-BR" dirty="0"/>
              <a:t>espiritual a novos e mais sublimes horizontes na vida no Infinito</a:t>
            </a:r>
            <a:r>
              <a:rPr lang="pt-BR" dirty="0" smtClean="0"/>
              <a:t>.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241)</a:t>
            </a:r>
          </a:p>
        </p:txBody>
      </p:sp>
    </p:spTree>
    <p:extLst>
      <p:ext uri="{BB962C8B-B14F-4D97-AF65-F5344CB8AC3E}">
        <p14:creationId xmlns:p14="http://schemas.microsoft.com/office/powerpoint/2010/main" val="29864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Lágrimas e aflições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965" y="1600200"/>
            <a:ext cx="4853834" cy="4892387"/>
          </a:xfrm>
        </p:spPr>
        <p:txBody>
          <a:bodyPr>
            <a:normAutofit/>
          </a:bodyPr>
          <a:lstStyle/>
          <a:p>
            <a:r>
              <a:rPr lang="pt-BR" dirty="0" smtClean="0"/>
              <a:t>“É </a:t>
            </a:r>
            <a:r>
              <a:rPr lang="pt-BR" dirty="0"/>
              <a:t>inevitável que </a:t>
            </a:r>
            <a:r>
              <a:rPr lang="pt-BR" dirty="0" smtClean="0"/>
              <a:t>experimentemos </a:t>
            </a:r>
            <a:r>
              <a:rPr lang="pt-BR" dirty="0"/>
              <a:t>lágrimas e aflições. Mas elas constituem refrigério para os </a:t>
            </a:r>
            <a:r>
              <a:rPr lang="pt-BR" dirty="0" smtClean="0"/>
              <a:t>momentos </a:t>
            </a:r>
            <a:r>
              <a:rPr lang="pt-BR" dirty="0"/>
              <a:t>de </a:t>
            </a:r>
            <a:r>
              <a:rPr lang="pt-BR" dirty="0" smtClean="0"/>
              <a:t>desafio.”</a:t>
            </a:r>
          </a:p>
          <a:p>
            <a:pPr marL="273050" lvl="4"/>
            <a:r>
              <a:rPr lang="pt-BR" dirty="0" smtClean="0"/>
              <a:t>(BEZERRA DE MENEZES. </a:t>
            </a:r>
            <a:r>
              <a:rPr lang="pt-BR" dirty="0" err="1" smtClean="0"/>
              <a:t>Psicofonia</a:t>
            </a:r>
            <a:r>
              <a:rPr lang="pt-BR" dirty="0" smtClean="0"/>
              <a:t> de Divaldo Pereira Franco, em 25/09/2011, na Creche Amélia Rodrigues, em Santo </a:t>
            </a:r>
            <a:r>
              <a:rPr lang="pt-BR" dirty="0" err="1" smtClean="0"/>
              <a:t>André-SP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77" r="9461"/>
          <a:stretch/>
        </p:blipFill>
        <p:spPr>
          <a:xfrm>
            <a:off x="457200" y="2716137"/>
            <a:ext cx="3152998" cy="265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59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856</Words>
  <Application>Microsoft Macintosh PowerPoint</Application>
  <PresentationFormat>Apresentação na tela (4:3)</PresentationFormat>
  <Paragraphs>56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Avenir Book</vt:lpstr>
      <vt:lpstr>Avenir Next</vt:lpstr>
      <vt:lpstr>Calibri</vt:lpstr>
      <vt:lpstr>Haettenschweiler</vt:lpstr>
      <vt:lpstr>Lucida Grande</vt:lpstr>
      <vt:lpstr>Arial</vt:lpstr>
      <vt:lpstr>Office Theme</vt:lpstr>
      <vt:lpstr>Jesus e Desafios</vt:lpstr>
      <vt:lpstr>Apresentação do PowerPoint</vt:lpstr>
      <vt:lpstr>Grande desafio</vt:lpstr>
      <vt:lpstr>Resistências</vt:lpstr>
      <vt:lpstr>Facilidades</vt:lpstr>
      <vt:lpstr>Tesouros</vt:lpstr>
      <vt:lpstr>Não espere comodidades</vt:lpstr>
      <vt:lpstr>Elemento indispensável na Terra</vt:lpstr>
      <vt:lpstr>Lágrimas e aflições</vt:lpstr>
      <vt:lpstr>O valor da prece</vt:lpstr>
      <vt:lpstr>O que o Mestre espera?</vt:lpstr>
      <vt:lpstr>Jesus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e Desafios</dc:title>
  <dc:creator>Adriano Alves</dc:creator>
  <cp:lastModifiedBy>Adriano Alves</cp:lastModifiedBy>
  <cp:revision>46</cp:revision>
  <dcterms:created xsi:type="dcterms:W3CDTF">2014-12-17T01:23:10Z</dcterms:created>
  <dcterms:modified xsi:type="dcterms:W3CDTF">2017-01-04T17:18:52Z</dcterms:modified>
</cp:coreProperties>
</file>