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4" r:id="rId7"/>
    <p:sldId id="266" r:id="rId8"/>
    <p:sldId id="269" r:id="rId9"/>
    <p:sldId id="268" r:id="rId10"/>
    <p:sldId id="275" r:id="rId11"/>
    <p:sldId id="272" r:id="rId12"/>
    <p:sldId id="274" r:id="rId13"/>
    <p:sldId id="273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58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53" autoAdjust="0"/>
    <p:restoredTop sz="84672"/>
  </p:normalViewPr>
  <p:slideViewPr>
    <p:cSldViewPr>
      <p:cViewPr>
        <p:scale>
          <a:sx n="93" d="100"/>
          <a:sy n="93" d="100"/>
        </p:scale>
        <p:origin x="122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6" d="100"/>
          <a:sy n="96" d="100"/>
        </p:scale>
        <p:origin x="246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D5148-0D8B-2644-B5EA-8244A49C1FB9}" type="datetimeFigureOut">
              <a:rPr lang="pt-BR" smtClean="0"/>
              <a:t>28/12/16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6776B-7370-9748-8D57-F5171D4CC05E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6605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Para nosso aprendizado acerca</a:t>
            </a:r>
            <a:r>
              <a:rPr lang="pt-BR" baseline="0" dirty="0" smtClean="0"/>
              <a:t> da decisão, Joanna de </a:t>
            </a:r>
            <a:r>
              <a:rPr lang="pt-BR" baseline="0" dirty="0" err="1" smtClean="0"/>
              <a:t>Ângelis</a:t>
            </a:r>
            <a:r>
              <a:rPr lang="pt-BR" baseline="0" dirty="0" smtClean="0"/>
              <a:t> se baseia nesta lição dada pelo Cristo e registrada no Evangelho de Lucas.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776B-7370-9748-8D57-F5171D4CC05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3754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Por isso, a tarefa de transformação pessoal, de mudança de atitudes, é urgente!</a:t>
            </a:r>
            <a:r>
              <a:rPr lang="pt-BR" baseline="0" dirty="0" smtClean="0"/>
              <a:t> Não devemos esperar o momento ideal, o ano novo, a aquisição de melhores condições, etc. Se deixarmos passar a oportunidade, talvez tenhamos, mais adiante, situações mais complicadas para enfrentar.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776B-7370-9748-8D57-F5171D4CC05E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522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“Usa de severidade neste exame de consciência e toma o lugar do jovem convidado.”</a:t>
            </a:r>
            <a:r>
              <a:rPr lang="pt-BR" baseline="0" dirty="0" smtClean="0"/>
              <a:t> </a:t>
            </a:r>
            <a:r>
              <a:rPr lang="pt-BR" dirty="0" smtClean="0"/>
              <a:t>(JOANNA DE ANGELIS. </a:t>
            </a:r>
            <a:r>
              <a:rPr lang="pt-BR" i="1" dirty="0" smtClean="0"/>
              <a:t>Jesus e atualidade</a:t>
            </a:r>
            <a:r>
              <a:rPr lang="pt-BR" dirty="0" smtClean="0"/>
              <a:t>, cap. 11)</a:t>
            </a:r>
          </a:p>
          <a:p>
            <a:r>
              <a:rPr lang="pt-BR" dirty="0" smtClean="0"/>
              <a:t>Coloquemo-nos no lugar daquele jovem: como responderíamos ao convite do Cristo?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776B-7370-9748-8D57-F5171D4CC05E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037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Feitas essas reflexões e decididos a atender ao convite de Jesus, certamente enxergaremos as dores da vida com</a:t>
            </a:r>
            <a:r>
              <a:rPr lang="pt-BR" baseline="0" dirty="0" smtClean="0"/>
              <a:t> olhos mais corajosos e com a fé mais robusta.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776B-7370-9748-8D57-F5171D4CC05E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6335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Não podemos saber qual o verdadeiro sentimento do jovem ao esquivar-se do convite de Jesus, mas podemos (e devemos) fazer uma análise de nossas próprias vidas: quantas vezes demonstramos </a:t>
            </a:r>
            <a:r>
              <a:rPr lang="pt-BR" dirty="0" smtClean="0"/>
              <a:t>na ação </a:t>
            </a:r>
            <a:r>
              <a:rPr lang="pt-BR" dirty="0" smtClean="0"/>
              <a:t>uma intenção que não corresponde a nossa vontade verdadeira? Quantas vezes deixamos de cumprir certo dever,</a:t>
            </a:r>
            <a:r>
              <a:rPr lang="pt-BR" baseline="0" dirty="0" smtClean="0"/>
              <a:t> apresentando como justificativa argumentos que disfarçam outra motivação?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776B-7370-9748-8D57-F5171D4CC05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001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diálogo registrado no Evangelho</a:t>
            </a:r>
            <a:r>
              <a:rPr lang="pt-BR" baseline="0" dirty="0" smtClean="0"/>
              <a:t> nos abre margem para supor muitas hipóteses para o pedido do Jovem. Em qualquer delas podemos verificar a supervalorização das questões materiais (conquanto úteis) frente às espirituais (que são verdadeiramente importantes).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776B-7370-9748-8D57-F5171D4CC05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5215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Muitas vezes tomamos decisões equivocadas, seja por apego às coisas materiais,</a:t>
            </a:r>
            <a:r>
              <a:rPr lang="pt-BR" baseline="0" dirty="0" smtClean="0"/>
              <a:t> que nos impede de viver a vida e lidar com as circunstâncias sob um ponto de vista mais elevado e proveitoso ao nosso crescimento moral; (próximo slide)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776B-7370-9748-8D57-F5171D4CC05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8426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seja por preocupação (ocupação prévia, antes do momento oportuno), que não se deve confundir com precaução ou prudência. A preocupação é manifestação da ansiedade, que pode suscitar... (próximo slide)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776B-7370-9748-8D57-F5171D4CC05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005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... o medo, que nos paralisa o desenvolvimento, pois</a:t>
            </a:r>
            <a:r>
              <a:rPr lang="pt-BR" baseline="0" dirty="0" smtClean="0"/>
              <a:t> nos impede de tomar decisões essenciais ao nosso progresso.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776B-7370-9748-8D57-F5171D4CC05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173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Para alcançarmos o ensinamento</a:t>
            </a:r>
            <a:r>
              <a:rPr lang="pt-BR" baseline="0" dirty="0" smtClean="0"/>
              <a:t> que o Cristo quis deixar-nos no diálogo com o jovem, é preciso reconhecer (ou relembrar) que Jesus, como espírito puro, detém a capacidade de perscrutar nossos sentimentos mais íntimos. Sendo assim, Ele conhecia com precisão a real intenção daquele rapaz. O convite do Mestre é o mesmo chamamento feito a todos nós.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776B-7370-9748-8D57-F5171D4CC05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578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jovem representa toda a humanidade, que é convidada, pelo Cristo, a renovar-se interiormente e a construir o bem em torno</a:t>
            </a:r>
            <a:r>
              <a:rPr lang="pt-BR" baseline="0" dirty="0" smtClean="0"/>
              <a:t> de si.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776B-7370-9748-8D57-F5171D4CC05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700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Emmanuel, ressalta que a todos nós chegam oportunidades de utilizarmos nossos </a:t>
            </a:r>
            <a:r>
              <a:rPr lang="pt-BR" spc="-10" dirty="0" smtClean="0"/>
              <a:t>“talentos”, nossas potencialidades, o que nos falta na maioria dessas ocasiões é a vontade,</a:t>
            </a:r>
            <a:r>
              <a:rPr lang="pt-BR" spc="-10" baseline="0" dirty="0" smtClean="0"/>
              <a:t> para fazermos a melhor escolha.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776B-7370-9748-8D57-F5171D4CC05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852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tângulo 8"/>
          <p:cNvSpPr/>
          <p:nvPr userDrawn="1"/>
        </p:nvSpPr>
        <p:spPr>
          <a:xfrm>
            <a:off x="0" y="2564904"/>
            <a:ext cx="9144000" cy="4293096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75000">
                <a:srgbClr val="000000">
                  <a:alpha val="40000"/>
                </a:srgbClr>
              </a:gs>
              <a:gs pos="50000">
                <a:schemeClr val="tx1">
                  <a:alpha val="2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6262464" cy="1470025"/>
          </a:xfrm>
        </p:spPr>
        <p:txBody>
          <a:bodyPr anchor="b">
            <a:noAutofit/>
          </a:bodyPr>
          <a:lstStyle>
            <a:lvl1pPr algn="l">
              <a:defRPr sz="5400" b="1">
                <a:solidFill>
                  <a:schemeClr val="bg1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Agency FB" charset="0"/>
                <a:ea typeface="Agency FB" charset="0"/>
                <a:cs typeface="Agency FB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4927467"/>
            <a:ext cx="6262464" cy="1054968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60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40EE-46A5-4175-B577-60E9A29EB6BA}" type="datetimeFigureOut">
              <a:rPr lang="pt-BR" smtClean="0"/>
              <a:t>28/12/16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8143-F83B-494A-90D8-68A7C42AF584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451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40EE-46A5-4175-B577-60E9A29EB6BA}" type="datetimeFigureOut">
              <a:rPr lang="pt-BR" smtClean="0"/>
              <a:t>28/12/16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8143-F83B-494A-90D8-68A7C42AF584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99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glow rad="127000">
                    <a:schemeClr val="bg2">
                      <a:alpha val="50000"/>
                    </a:schemeClr>
                  </a:glo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>
            <a:lvl1pPr marL="342900" indent="-342900" algn="just">
              <a:spcBef>
                <a:spcPts val="900"/>
              </a:spcBef>
              <a:buClr>
                <a:schemeClr val="bg2">
                  <a:lumMod val="50000"/>
                </a:schemeClr>
              </a:buClr>
              <a:buSzPct val="70000"/>
              <a:buFont typeface="AppleSDGothicNeo-Regular" charset="-127"/>
              <a:buChar char="◉"/>
              <a:defRPr sz="2600"/>
            </a:lvl1pPr>
            <a:lvl2pPr marL="742950" indent="-285750" algn="just">
              <a:spcBef>
                <a:spcPts val="600"/>
              </a:spcBef>
              <a:buClr>
                <a:schemeClr val="bg2">
                  <a:lumMod val="50000"/>
                </a:schemeClr>
              </a:buClr>
              <a:buSzPct val="75000"/>
              <a:buFont typeface="AppleSDGothicNeo-Regular" charset="-127"/>
              <a:buChar char="◦"/>
              <a:defRPr sz="2200">
                <a:solidFill>
                  <a:schemeClr val="bg2">
                    <a:lumMod val="25000"/>
                  </a:schemeClr>
                </a:solidFill>
              </a:defRPr>
            </a:lvl2pPr>
            <a:lvl3pPr algn="just">
              <a:spcBef>
                <a:spcPts val="500"/>
              </a:spcBef>
              <a:buClr>
                <a:schemeClr val="bg2">
                  <a:lumMod val="50000"/>
                </a:schemeClr>
              </a:buClr>
              <a:defRPr sz="2000"/>
            </a:lvl3pPr>
            <a:lvl4pPr algn="just">
              <a:spcBef>
                <a:spcPts val="400"/>
              </a:spcBef>
              <a:buClr>
                <a:schemeClr val="bg2">
                  <a:lumMod val="50000"/>
                </a:schemeClr>
              </a:buClr>
              <a:defRPr sz="1800"/>
            </a:lvl4pPr>
            <a:lvl5pPr marL="765175" indent="0" algn="r">
              <a:spcBef>
                <a:spcPts val="600"/>
              </a:spcBef>
              <a:spcAft>
                <a:spcPts val="1200"/>
              </a:spcAft>
              <a:buClr>
                <a:schemeClr val="bg2">
                  <a:lumMod val="50000"/>
                </a:schemeClr>
              </a:buClr>
              <a:buNone/>
              <a:tabLst/>
              <a:defRPr sz="1600">
                <a:solidFill>
                  <a:srgbClr val="5D5835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83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  <a:effectLst>
                  <a:glow rad="127000">
                    <a:schemeClr val="bg2">
                      <a:alpha val="50000"/>
                    </a:schemeClr>
                  </a:glow>
                </a:effectLst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836713"/>
            <a:ext cx="7772400" cy="357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40EE-46A5-4175-B577-60E9A29EB6BA}" type="datetimeFigureOut">
              <a:rPr lang="pt-BR" smtClean="0"/>
              <a:t>28/12/16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8143-F83B-494A-90D8-68A7C42AF584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467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40EE-46A5-4175-B577-60E9A29EB6BA}" type="datetimeFigureOut">
              <a:rPr lang="pt-BR" smtClean="0"/>
              <a:t>28/12/16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8143-F83B-494A-90D8-68A7C42AF584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342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40EE-46A5-4175-B577-60E9A29EB6BA}" type="datetimeFigureOut">
              <a:rPr lang="pt-BR" smtClean="0"/>
              <a:t>28/12/16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8143-F83B-494A-90D8-68A7C42AF584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020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40EE-46A5-4175-B577-60E9A29EB6BA}" type="datetimeFigureOut">
              <a:rPr lang="pt-BR" smtClean="0"/>
              <a:t>28/12/16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8143-F83B-494A-90D8-68A7C42AF584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805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40EE-46A5-4175-B577-60E9A29EB6BA}" type="datetimeFigureOut">
              <a:rPr lang="pt-BR" smtClean="0"/>
              <a:t>28/12/16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8143-F83B-494A-90D8-68A7C42AF584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13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40EE-46A5-4175-B577-60E9A29EB6BA}" type="datetimeFigureOut">
              <a:rPr lang="pt-BR" smtClean="0"/>
              <a:t>28/12/16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8143-F83B-494A-90D8-68A7C42AF584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533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40EE-46A5-4175-B577-60E9A29EB6BA}" type="datetimeFigureOut">
              <a:rPr lang="pt-BR" smtClean="0"/>
              <a:t>28/12/16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8143-F83B-494A-90D8-68A7C42AF584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75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13">
            <a:alphaModFix am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840EE-46A5-4175-B577-60E9A29EB6BA}" type="datetimeFigureOut">
              <a:rPr lang="pt-BR" smtClean="0"/>
              <a:t>28/12/16</a:t>
            </a:fld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F8143-F83B-494A-90D8-68A7C42AF584}" type="slidenum">
              <a:rPr lang="pt-BR" smtClean="0"/>
              <a:t>‹n.º›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150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solidFill>
            <a:srgbClr val="5D5835"/>
          </a:solidFill>
          <a:latin typeface="Agency FB" charset="0"/>
          <a:ea typeface="Agency FB" charset="0"/>
          <a:cs typeface="Agency FB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Jesus e decisão</a:t>
            </a:r>
            <a:endParaRPr lang="pt-BR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i="1" dirty="0" smtClean="0"/>
              <a:t>Jesus e atualidade</a:t>
            </a:r>
            <a:endParaRPr lang="pt-BR" i="1" dirty="0"/>
          </a:p>
        </p:txBody>
      </p:sp>
      <p:sp>
        <p:nvSpPr>
          <p:cNvPr id="7" name="Subtítulo 3"/>
          <p:cNvSpPr txBox="1">
            <a:spLocks/>
          </p:cNvSpPr>
          <p:nvPr/>
        </p:nvSpPr>
        <p:spPr>
          <a:xfrm>
            <a:off x="701874" y="5949280"/>
            <a:ext cx="6262464" cy="692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1500" dirty="0" smtClean="0">
                <a:solidFill>
                  <a:schemeClr val="bg2">
                    <a:lumMod val="75000"/>
                  </a:schemeClr>
                </a:solidFill>
              </a:rPr>
              <a:t>Escola de Evangelização de Pacientes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1500" dirty="0" smtClean="0">
                <a:solidFill>
                  <a:schemeClr val="bg2">
                    <a:lumMod val="75000"/>
                  </a:schemeClr>
                </a:solidFill>
              </a:rPr>
              <a:t>Grupo Espírita </a:t>
            </a:r>
            <a:r>
              <a:rPr lang="pt-BR" sz="1500" dirty="0" err="1" smtClean="0">
                <a:solidFill>
                  <a:schemeClr val="bg2">
                    <a:lumMod val="75000"/>
                  </a:schemeClr>
                </a:solidFill>
              </a:rPr>
              <a:t>Guillon</a:t>
            </a:r>
            <a:r>
              <a:rPr lang="pt-BR" sz="1500" dirty="0" smtClean="0">
                <a:solidFill>
                  <a:schemeClr val="bg2">
                    <a:lumMod val="75000"/>
                  </a:schemeClr>
                </a:solidFill>
              </a:rPr>
              <a:t> Ribeiro</a:t>
            </a:r>
            <a:endParaRPr lang="pt-BR" sz="15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Decisão e vontade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spc="-10" dirty="0" smtClean="0"/>
              <a:t>“As </a:t>
            </a:r>
            <a:r>
              <a:rPr lang="pt-BR" spc="-10" dirty="0"/>
              <a:t>criaturas entram na instabilidade moral, habituam-se a ela, e passam ao domínio das </a:t>
            </a:r>
            <a:r>
              <a:rPr lang="pt-BR" spc="-10" dirty="0" smtClean="0"/>
              <a:t>forças </a:t>
            </a:r>
            <a:r>
              <a:rPr lang="pt-BR" spc="-10" dirty="0"/>
              <a:t>negativas sem perceber</a:t>
            </a:r>
            <a:r>
              <a:rPr lang="pt-BR" spc="-10" dirty="0" smtClean="0"/>
              <a:t>. [...]</a:t>
            </a:r>
          </a:p>
          <a:p>
            <a:pPr lvl="1"/>
            <a:r>
              <a:rPr lang="pt-BR" b="1" dirty="0"/>
              <a:t>Sabem que é preciso servir</a:t>
            </a:r>
            <a:r>
              <a:rPr lang="pt-BR" dirty="0"/>
              <a:t> para se renovarem, mas paradoxalmente esperam renovar-se sem servir.</a:t>
            </a:r>
          </a:p>
          <a:p>
            <a:pPr lvl="1"/>
            <a:r>
              <a:rPr lang="pt-BR" b="1" dirty="0"/>
              <a:t>Dispõem de verbo fácil</a:t>
            </a:r>
            <a:r>
              <a:rPr lang="pt-BR" dirty="0"/>
              <a:t> e muitas </a:t>
            </a:r>
            <a:r>
              <a:rPr lang="pt-BR" dirty="0" smtClean="0"/>
              <a:t>vezes </a:t>
            </a:r>
            <a:r>
              <a:rPr lang="pt-BR" dirty="0"/>
              <a:t>se proclamam inabilitadas para falar auxiliando a alguém nas construções do Espírito</a:t>
            </a:r>
            <a:r>
              <a:rPr lang="pt-BR" dirty="0" smtClean="0"/>
              <a:t>. [...]</a:t>
            </a:r>
            <a:endParaRPr lang="pt-BR" dirty="0"/>
          </a:p>
          <a:p>
            <a:pPr lvl="1"/>
            <a:r>
              <a:rPr lang="pt-BR" b="1" dirty="0" smtClean="0"/>
              <a:t>Ouvem </a:t>
            </a:r>
            <a:r>
              <a:rPr lang="pt-BR" b="1" dirty="0"/>
              <a:t>preleções edificantes</a:t>
            </a:r>
            <a:r>
              <a:rPr lang="pt-BR" dirty="0"/>
              <a:t> ou mergulham-se na assimilação de livros nobres, prometendo heroísmo para o dia seguinte, mas, passada a emoção, volvem à estaca zero, à maneira de viajante que desiste de avançar nos primeiros passos de qualquer jornada.</a:t>
            </a:r>
          </a:p>
          <a:p>
            <a:pPr lvl="1"/>
            <a:r>
              <a:rPr lang="pt-BR" b="1" dirty="0"/>
              <a:t>Louvam na rua o equilíbrio e a serenidade</a:t>
            </a:r>
            <a:r>
              <a:rPr lang="pt-BR" dirty="0"/>
              <a:t> e, às </a:t>
            </a:r>
            <a:r>
              <a:rPr lang="pt-BR" dirty="0" smtClean="0"/>
              <a:t>vezes, </a:t>
            </a:r>
            <a:r>
              <a:rPr lang="pt-BR" dirty="0"/>
              <a:t>dentro de casa, disputam campeonatos de irritação</a:t>
            </a:r>
            <a:r>
              <a:rPr lang="pt-BR" dirty="0" smtClean="0"/>
              <a:t>.”</a:t>
            </a:r>
          </a:p>
          <a:p>
            <a:pPr lvl="4"/>
            <a:r>
              <a:rPr lang="pt-BR" dirty="0" smtClean="0"/>
              <a:t>(EMMANUEL. </a:t>
            </a:r>
            <a:r>
              <a:rPr lang="pt-BR" i="1" dirty="0" smtClean="0"/>
              <a:t>Rumo Certo</a:t>
            </a:r>
            <a:r>
              <a:rPr lang="pt-BR" dirty="0" smtClean="0"/>
              <a:t>, cap. 26)</a:t>
            </a:r>
          </a:p>
        </p:txBody>
      </p:sp>
    </p:spTree>
    <p:extLst>
      <p:ext uri="{BB962C8B-B14F-4D97-AF65-F5344CB8AC3E}">
        <p14:creationId xmlns:p14="http://schemas.microsoft.com/office/powerpoint/2010/main" val="145946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 momento de mudança é este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“Olha ao redor e compreenderás o quanto </a:t>
            </a:r>
            <a:r>
              <a:rPr lang="pt-BR" b="1" dirty="0" smtClean="0"/>
              <a:t>é urgente que te decidas pelo melhor e duradouro para ti como ser imortal que és</a:t>
            </a:r>
            <a:r>
              <a:rPr lang="pt-BR" dirty="0" smtClean="0"/>
              <a:t>.</a:t>
            </a:r>
          </a:p>
          <a:p>
            <a:r>
              <a:rPr lang="pt-BR" b="1" dirty="0" smtClean="0"/>
              <a:t>Postergando a decisão</a:t>
            </a:r>
            <a:r>
              <a:rPr lang="pt-BR" dirty="0" smtClean="0"/>
              <a:t>, quando então a tomar, provavelmente </a:t>
            </a:r>
            <a:r>
              <a:rPr lang="pt-BR" b="1" dirty="0" smtClean="0"/>
              <a:t>as circunstâncias já não serão as mesmas </a:t>
            </a:r>
            <a:r>
              <a:rPr lang="pt-BR" dirty="0" smtClean="0"/>
              <a:t>e a tua situação estará diferente, </a:t>
            </a:r>
            <a:r>
              <a:rPr lang="pt-BR" b="1" dirty="0" smtClean="0"/>
              <a:t>talvez complicada</a:t>
            </a:r>
            <a:r>
              <a:rPr lang="pt-BR" dirty="0" smtClean="0"/>
              <a:t>. [...]</a:t>
            </a:r>
            <a:endParaRPr lang="pt-BR" dirty="0" smtClean="0"/>
          </a:p>
          <a:p>
            <a:r>
              <a:rPr lang="pt-BR" dirty="0" smtClean="0"/>
              <a:t>Deixa-te permear pela presença </a:t>
            </a:r>
            <a:r>
              <a:rPr lang="pt-BR" dirty="0" err="1" smtClean="0"/>
              <a:t>dEle</a:t>
            </a:r>
            <a:r>
              <a:rPr lang="pt-BR" dirty="0" smtClean="0"/>
              <a:t> e, feliz, segue-o</a:t>
            </a:r>
            <a:r>
              <a:rPr lang="pt-BR" dirty="0" smtClean="0"/>
              <a:t>.”</a:t>
            </a:r>
            <a:endParaRPr lang="pt-BR" dirty="0" smtClean="0"/>
          </a:p>
          <a:p>
            <a:pPr lvl="4"/>
            <a:r>
              <a:rPr lang="pt-BR" dirty="0" smtClean="0"/>
              <a:t>(JOANNA DE ANGELIS. </a:t>
            </a:r>
            <a:r>
              <a:rPr lang="pt-BR" i="1" dirty="0" smtClean="0"/>
              <a:t>Jesus e atualidade</a:t>
            </a:r>
            <a:r>
              <a:rPr lang="pt-BR" dirty="0" smtClean="0"/>
              <a:t>, cap. 11)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334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Sem adiamentos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“Em toda parte Jesus necessita de vós, para falar pela vossa boca, caminhar pelos vossos pés e agir através das vossas mãos. [...]</a:t>
            </a:r>
          </a:p>
          <a:p>
            <a:r>
              <a:rPr lang="pt-BR" dirty="0"/>
              <a:t>Levai Jesus convosco e vivei-O. [...]</a:t>
            </a:r>
          </a:p>
          <a:p>
            <a:r>
              <a:rPr lang="pt-BR" dirty="0"/>
              <a:t>Na ampulheta das horas o tempo continua inexoravelmente sem tempo para adiamentos.</a:t>
            </a:r>
          </a:p>
          <a:p>
            <a:r>
              <a:rPr lang="pt-BR" dirty="0"/>
              <a:t>Vigiai orando e amai servindo.”</a:t>
            </a:r>
          </a:p>
          <a:p>
            <a:pPr lvl="4"/>
            <a:r>
              <a:rPr lang="pt-BR" dirty="0"/>
              <a:t>(BEZERRA DE MENEZES. Mensagem </a:t>
            </a:r>
            <a:r>
              <a:rPr lang="pt-BR" dirty="0" err="1"/>
              <a:t>psicofônica</a:t>
            </a:r>
            <a:r>
              <a:rPr lang="pt-BR" dirty="0"/>
              <a:t> recebida pelo médium Divaldo Pereira Franco ao final da Reunião do Conselho Federativo Nacional da FEB, no dia 11 de novembro de 2007, em Brasília-DF</a:t>
            </a:r>
            <a:r>
              <a:rPr lang="pt-BR" dirty="0" smtClean="0"/>
              <a:t>.)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469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Transformação dos problemas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23928" y="1600200"/>
            <a:ext cx="4762872" cy="4925144"/>
          </a:xfrm>
        </p:spPr>
        <p:txBody>
          <a:bodyPr/>
          <a:lstStyle/>
          <a:p>
            <a:r>
              <a:rPr lang="pt-BR" dirty="0" smtClean="0"/>
              <a:t>“Com tal atitude os teus problemas mudarão de </a:t>
            </a:r>
            <a:r>
              <a:rPr lang="pt-BR" dirty="0" err="1" smtClean="0"/>
              <a:t>aparên-cia</a:t>
            </a:r>
            <a:r>
              <a:rPr lang="pt-BR" dirty="0" smtClean="0"/>
              <a:t>. Perderão o significado </a:t>
            </a:r>
            <a:r>
              <a:rPr lang="pt-BR" dirty="0" err="1" smtClean="0"/>
              <a:t>afligente</a:t>
            </a:r>
            <a:r>
              <a:rPr lang="pt-BR" dirty="0" smtClean="0"/>
              <a:t>, contribuirão para a tua </a:t>
            </a:r>
            <a:r>
              <a:rPr lang="pt-BR" dirty="0" smtClean="0"/>
              <a:t>felicidade.”</a:t>
            </a:r>
            <a:endParaRPr lang="pt-BR" dirty="0" smtClean="0"/>
          </a:p>
          <a:p>
            <a:pPr lvl="4"/>
            <a:r>
              <a:rPr lang="pt-BR" dirty="0" smtClean="0"/>
              <a:t>(JOANNA DE ANGELIS. </a:t>
            </a:r>
            <a:r>
              <a:rPr lang="pt-BR" i="1" dirty="0" smtClean="0"/>
              <a:t>Jesus e atualidade</a:t>
            </a:r>
            <a:r>
              <a:rPr lang="pt-BR" dirty="0" smtClean="0"/>
              <a:t>, cap. 11)</a:t>
            </a:r>
            <a:endParaRPr lang="pt-BR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6"/>
            <a:ext cx="3226428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7638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Lição do Evangelho</a:t>
            </a: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2800" i="1" dirty="0" smtClean="0"/>
              <a:t>“E a outro disse Jesus: Segue-me. E ele lhe disse: Senhor, permite-me que vá eu primeiro enterrar meu pai. E Jesus lhe respondeu: Deixa que os mortos enterrem os seus mortos, e tu vai e anuncia o Reino de Deus.”</a:t>
            </a:r>
          </a:p>
          <a:p>
            <a:pPr algn="r"/>
            <a:r>
              <a:rPr lang="pt-BR" sz="1600" dirty="0" smtClean="0"/>
              <a:t>(Lucas, 9:59–60)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58375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Sentimento oculto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925144"/>
          </a:xfrm>
        </p:spPr>
        <p:txBody>
          <a:bodyPr/>
          <a:lstStyle/>
          <a:p>
            <a:r>
              <a:rPr lang="pt-BR" dirty="0" smtClean="0"/>
              <a:t>“É provável que esse fosse o seu intento real, adiando o engajamento na tarefa da vida eterna. Todavia, é possível que o moço </a:t>
            </a:r>
            <a:r>
              <a:rPr lang="pt-BR" b="1" dirty="0" smtClean="0"/>
              <a:t>ocultasse alguma outra intenção</a:t>
            </a:r>
            <a:r>
              <a:rPr lang="pt-BR" dirty="0" smtClean="0"/>
              <a:t>.”</a:t>
            </a:r>
          </a:p>
          <a:p>
            <a:pPr lvl="4"/>
            <a:r>
              <a:rPr lang="pt-BR" dirty="0" smtClean="0"/>
              <a:t>(JOANNA DE ANGELIS. </a:t>
            </a:r>
            <a:r>
              <a:rPr lang="pt-BR" i="1" dirty="0" smtClean="0"/>
              <a:t>Jesus e atualidade</a:t>
            </a:r>
            <a:r>
              <a:rPr lang="pt-BR" dirty="0" smtClean="0"/>
              <a:t>, cap. 11)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8"/>
          <a:stretch/>
        </p:blipFill>
        <p:spPr bwMode="auto">
          <a:xfrm>
            <a:off x="5372100" y="1844824"/>
            <a:ext cx="3314700" cy="3882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533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Qual seria a real intenção do jovem?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Ser visto com filho cuidadoso e fiel?</a:t>
            </a:r>
            <a:endParaRPr lang="pt-BR" dirty="0" smtClean="0"/>
          </a:p>
          <a:p>
            <a:pPr lvl="1"/>
            <a:r>
              <a:rPr lang="pt-BR" dirty="0" smtClean="0"/>
              <a:t>Herança do pai?</a:t>
            </a:r>
          </a:p>
          <a:p>
            <a:pPr lvl="1"/>
            <a:r>
              <a:rPr lang="pt-BR" dirty="0" smtClean="0"/>
              <a:t>Despreparo?</a:t>
            </a:r>
          </a:p>
          <a:p>
            <a:pPr marL="3833813" indent="-336550"/>
            <a:r>
              <a:rPr lang="pt-BR" dirty="0" smtClean="0"/>
              <a:t>“Igualmente se pode pressupor que o rapaz, ainda cioso da sua juventude, não estivesse disposto a renunciá-la, </a:t>
            </a:r>
            <a:r>
              <a:rPr lang="pt-BR" b="1" dirty="0" err="1" smtClean="0"/>
              <a:t>encon-trando</a:t>
            </a:r>
            <a:r>
              <a:rPr lang="pt-BR" b="1" dirty="0" smtClean="0"/>
              <a:t>, na justificativa, uma forma nobre para evadir-se do compromisso</a:t>
            </a:r>
            <a:r>
              <a:rPr lang="pt-BR" dirty="0" smtClean="0"/>
              <a:t>.”</a:t>
            </a:r>
          </a:p>
          <a:p>
            <a:pPr lvl="4"/>
            <a:r>
              <a:rPr lang="pt-BR" dirty="0" smtClean="0"/>
              <a:t>(JOANNA DE ANGELIS. </a:t>
            </a:r>
            <a:r>
              <a:rPr lang="pt-BR" i="1" dirty="0" smtClean="0"/>
              <a:t>Jesus e atualidade</a:t>
            </a:r>
            <a:r>
              <a:rPr lang="pt-BR" dirty="0" smtClean="0"/>
              <a:t>, </a:t>
            </a:r>
            <a:br>
              <a:rPr lang="pt-BR" dirty="0" smtClean="0"/>
            </a:br>
            <a:r>
              <a:rPr lang="pt-BR" dirty="0" smtClean="0"/>
              <a:t>cap. 11)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3059014" cy="2455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9941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Apego à matéria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“O </a:t>
            </a:r>
            <a:r>
              <a:rPr lang="pt-BR" b="1" dirty="0" smtClean="0"/>
              <a:t>apego às coisas materiais</a:t>
            </a:r>
            <a:r>
              <a:rPr lang="pt-BR" dirty="0" smtClean="0"/>
              <a:t> constitui sinal notório de inferioridade, porque, quanto mais se aferrar aos bens deste mundo, tanto menos compreende o homem o seu destino. </a:t>
            </a:r>
          </a:p>
          <a:p>
            <a:pPr marL="4232275" indent="-341313"/>
            <a:r>
              <a:rPr lang="pt-BR" dirty="0" smtClean="0"/>
              <a:t>Pelo </a:t>
            </a:r>
            <a:r>
              <a:rPr lang="pt-BR" b="1" dirty="0" smtClean="0"/>
              <a:t>desinteresse</a:t>
            </a:r>
            <a:r>
              <a:rPr lang="pt-BR" dirty="0" smtClean="0"/>
              <a:t>, ao contrário, demonstra que encara de um ponto mais elevado o futuro.”</a:t>
            </a:r>
          </a:p>
          <a:p>
            <a:pPr lvl="4"/>
            <a:r>
              <a:rPr lang="pt-BR" dirty="0" smtClean="0"/>
              <a:t>(ALLAN KARDEC. </a:t>
            </a:r>
            <a:r>
              <a:rPr lang="pt-BR" i="1" dirty="0" smtClean="0"/>
              <a:t>O Livro dos Espíritos</a:t>
            </a:r>
            <a:r>
              <a:rPr lang="pt-BR" dirty="0" smtClean="0"/>
              <a:t>, </a:t>
            </a:r>
            <a:br>
              <a:rPr lang="pt-BR" dirty="0" smtClean="0"/>
            </a:br>
            <a:r>
              <a:rPr lang="pt-BR" dirty="0" err="1" smtClean="0"/>
              <a:t>perg</a:t>
            </a:r>
            <a:r>
              <a:rPr lang="pt-BR" dirty="0" smtClean="0"/>
              <a:t>. 895)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" t="1758" r="1564" b="1758"/>
          <a:stretch/>
        </p:blipFill>
        <p:spPr bwMode="auto">
          <a:xfrm>
            <a:off x="611560" y="3573016"/>
            <a:ext cx="3460188" cy="2582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0849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Preocupação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“Quiçá a preocupação a respeito da nova responsabilidade causasse no candidato um receio injustificado, levando-o à escusa com o argumento apresentado.”</a:t>
            </a:r>
          </a:p>
          <a:p>
            <a:pPr lvl="4"/>
            <a:r>
              <a:rPr lang="pt-BR" dirty="0" smtClean="0"/>
              <a:t>(JOANNA DE ANGELIS. </a:t>
            </a:r>
            <a:r>
              <a:rPr lang="pt-BR" i="1" dirty="0" smtClean="0"/>
              <a:t>Jesus e atualidade</a:t>
            </a:r>
            <a:r>
              <a:rPr lang="pt-BR" dirty="0" smtClean="0"/>
              <a:t>, cap. 11)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53003"/>
            <a:ext cx="3888432" cy="2578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7099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Medo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925144"/>
          </a:xfrm>
        </p:spPr>
        <p:txBody>
          <a:bodyPr/>
          <a:lstStyle/>
          <a:p>
            <a:r>
              <a:rPr lang="pt-BR" dirty="0" smtClean="0"/>
              <a:t>“O medo de assumir compromissos graves </a:t>
            </a:r>
            <a:r>
              <a:rPr lang="pt-BR" b="1" dirty="0" smtClean="0"/>
              <a:t>impede o desenvolvimento intelecto-moral do indivíduo</a:t>
            </a:r>
            <a:r>
              <a:rPr lang="pt-BR" dirty="0" smtClean="0"/>
              <a:t>, mantendo-o estacionado na rotina despreocupada e monótona do seu dia-a-dia...”</a:t>
            </a:r>
          </a:p>
          <a:p>
            <a:pPr lvl="4"/>
            <a:r>
              <a:rPr lang="pt-BR" dirty="0" smtClean="0"/>
              <a:t>(JOANNA DE ANGELIS. </a:t>
            </a:r>
            <a:r>
              <a:rPr lang="pt-BR" i="1" dirty="0" smtClean="0"/>
              <a:t>Jesus e atualidade</a:t>
            </a:r>
            <a:r>
              <a:rPr lang="pt-BR" dirty="0" smtClean="0"/>
              <a:t>, cap. 11)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7" r="23460"/>
          <a:stretch/>
        </p:blipFill>
        <p:spPr bwMode="auto">
          <a:xfrm>
            <a:off x="5408566" y="1772816"/>
            <a:ext cx="3278234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2942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Ensinamento da passagem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“Por fim, suponhamos que o sentimento filial prevalecesse na resposta e ele estivesse preocupado com o pai desencarnado.</a:t>
            </a:r>
          </a:p>
          <a:p>
            <a:r>
              <a:rPr lang="pt-BR" dirty="0" smtClean="0"/>
              <a:t>Ainda assim, qualquer pessoa poderia sepultá-lo, mas </a:t>
            </a:r>
            <a:r>
              <a:rPr lang="pt-BR" b="1" dirty="0" smtClean="0"/>
              <a:t>ninguém, exceto ele mesmo, poderia encarregar-se da sua iluminação</a:t>
            </a:r>
            <a:r>
              <a:rPr lang="pt-BR" dirty="0" smtClean="0"/>
              <a:t>.</a:t>
            </a:r>
          </a:p>
          <a:p>
            <a:r>
              <a:rPr lang="pt-BR" dirty="0" smtClean="0"/>
              <a:t>Jesus era a sua oportunidade única.”</a:t>
            </a:r>
          </a:p>
          <a:p>
            <a:pPr lvl="4"/>
            <a:r>
              <a:rPr lang="pt-BR" dirty="0" smtClean="0"/>
              <a:t>(JOANNA DE ANGELIS. </a:t>
            </a:r>
            <a:r>
              <a:rPr lang="pt-BR" i="1" dirty="0" smtClean="0"/>
              <a:t>Jesus e atualidade</a:t>
            </a:r>
            <a:r>
              <a:rPr lang="pt-BR" dirty="0" smtClean="0"/>
              <a:t>, cap. 11)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908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significa o convite do Cristo?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“O convite de Jesus faz-se acompanhar de </a:t>
            </a:r>
          </a:p>
          <a:p>
            <a:pPr lvl="1"/>
            <a:r>
              <a:rPr lang="pt-BR" dirty="0" smtClean="0"/>
              <a:t>um </a:t>
            </a:r>
            <a:r>
              <a:rPr lang="pt-BR" b="1" dirty="0" smtClean="0"/>
              <a:t>programa intenso</a:t>
            </a:r>
            <a:r>
              <a:rPr lang="pt-BR" dirty="0" smtClean="0"/>
              <a:t>, </a:t>
            </a:r>
          </a:p>
          <a:p>
            <a:pPr lvl="1"/>
            <a:r>
              <a:rPr lang="pt-BR" dirty="0" smtClean="0"/>
              <a:t>iniciando-se na </a:t>
            </a:r>
            <a:r>
              <a:rPr lang="pt-BR" b="1" dirty="0" smtClean="0"/>
              <a:t>renovação íntima para melhor</a:t>
            </a:r>
            <a:r>
              <a:rPr lang="pt-BR" dirty="0" smtClean="0"/>
              <a:t>, </a:t>
            </a:r>
          </a:p>
          <a:p>
            <a:pPr lvl="1"/>
            <a:r>
              <a:rPr lang="pt-BR" dirty="0" smtClean="0"/>
              <a:t>e prosseguindo na </a:t>
            </a:r>
            <a:r>
              <a:rPr lang="pt-BR" b="1" dirty="0" smtClean="0"/>
              <a:t>ação construtiva do bem</a:t>
            </a:r>
            <a:r>
              <a:rPr lang="pt-BR" dirty="0" smtClean="0"/>
              <a:t> em toda parte....”</a:t>
            </a:r>
          </a:p>
          <a:p>
            <a:pPr lvl="4"/>
            <a:r>
              <a:rPr lang="pt-BR" dirty="0" smtClean="0"/>
              <a:t>(JOANNA DE ANGELIS. </a:t>
            </a:r>
            <a:r>
              <a:rPr lang="pt-BR" i="1" dirty="0" smtClean="0"/>
              <a:t>Jesus e atualidade</a:t>
            </a:r>
            <a:r>
              <a:rPr lang="pt-BR" dirty="0" smtClean="0"/>
              <a:t>, cap. 11)</a:t>
            </a:r>
            <a:endParaRPr lang="pt-B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543" y="4062772"/>
            <a:ext cx="3464913" cy="2276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4250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2107</TotalTime>
  <Words>1281</Words>
  <Application>Microsoft Macintosh PowerPoint</Application>
  <PresentationFormat>Apresentação na tela (4:3)</PresentationFormat>
  <Paragraphs>83</Paragraphs>
  <Slides>13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Agency FB</vt:lpstr>
      <vt:lpstr>AppleSDGothicNeo-Regular</vt:lpstr>
      <vt:lpstr>Calibri</vt:lpstr>
      <vt:lpstr>Arial</vt:lpstr>
      <vt:lpstr>Tema do Office</vt:lpstr>
      <vt:lpstr>Jesus e decisão</vt:lpstr>
      <vt:lpstr>Lição do Evangelho</vt:lpstr>
      <vt:lpstr>Sentimento oculto</vt:lpstr>
      <vt:lpstr>Qual seria a real intenção do jovem?</vt:lpstr>
      <vt:lpstr>Apego à matéria</vt:lpstr>
      <vt:lpstr>Preocupação</vt:lpstr>
      <vt:lpstr>Medo</vt:lpstr>
      <vt:lpstr>Ensinamento da passagem</vt:lpstr>
      <vt:lpstr>O que significa o convite do Cristo?</vt:lpstr>
      <vt:lpstr>Decisão e vontade</vt:lpstr>
      <vt:lpstr>O momento de mudança é este</vt:lpstr>
      <vt:lpstr>Sem adiamentos</vt:lpstr>
      <vt:lpstr>Transformação dos problemas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Paula</dc:creator>
  <cp:lastModifiedBy>Adriano Alves</cp:lastModifiedBy>
  <cp:revision>51</cp:revision>
  <dcterms:created xsi:type="dcterms:W3CDTF">2015-01-07T14:05:33Z</dcterms:created>
  <dcterms:modified xsi:type="dcterms:W3CDTF">2016-12-28T21:52:33Z</dcterms:modified>
</cp:coreProperties>
</file>