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8"/>
  </p:notesMasterIdLst>
  <p:sldIdLst>
    <p:sldId id="256" r:id="rId3"/>
    <p:sldId id="262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74" r:id="rId12"/>
    <p:sldId id="267" r:id="rId13"/>
    <p:sldId id="272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2" autoAdjust="0"/>
    <p:restoredTop sz="87500" autoAdjust="0"/>
  </p:normalViewPr>
  <p:slideViewPr>
    <p:cSldViewPr>
      <p:cViewPr varScale="1">
        <p:scale>
          <a:sx n="106" d="100"/>
          <a:sy n="106" d="100"/>
        </p:scale>
        <p:origin x="5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5223F-8894-4CBC-A7C1-32DC479FB48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46954C6-3FCB-4E68-923B-A8EDFD315688}">
      <dgm:prSet phldrT="[Texto]" custT="1"/>
      <dgm:spPr/>
      <dgm:t>
        <a:bodyPr/>
        <a:lstStyle/>
        <a:p>
          <a:r>
            <a:rPr lang="pt-BR" sz="2800" dirty="0" smtClean="0">
              <a:latin typeface="Candy Round BTN" panose="020F0604020102040306" pitchFamily="34" charset="0"/>
            </a:rPr>
            <a:t>Tristeza e isolamento</a:t>
          </a:r>
          <a:endParaRPr lang="pt-BR" sz="2800" dirty="0">
            <a:latin typeface="Candy Round BTN" panose="020F0604020102040306" pitchFamily="34" charset="0"/>
          </a:endParaRPr>
        </a:p>
      </dgm:t>
    </dgm:pt>
    <dgm:pt modelId="{536CF19E-4EC4-47B3-BA95-365229A32AB4}" type="parTrans" cxnId="{2C01FB77-D76D-4169-A769-876213CD13A5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FA3CECC8-5BAF-4097-9D98-69F6504A52CC}" type="sibTrans" cxnId="{2C01FB77-D76D-4169-A769-876213CD13A5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BD8DB11F-A63F-4A91-9F97-58E4643A2973}">
      <dgm:prSet phldrT="[Texto]" custT="1"/>
      <dgm:spPr/>
      <dgm:t>
        <a:bodyPr/>
        <a:lstStyle/>
        <a:p>
          <a:r>
            <a:rPr lang="pt-BR" sz="2800" dirty="0" smtClean="0">
              <a:latin typeface="Candy Round BTN" panose="020F0604020102040306" pitchFamily="34" charset="0"/>
            </a:rPr>
            <a:t>Realizar atividade de socialização</a:t>
          </a:r>
          <a:endParaRPr lang="pt-BR" sz="2800" dirty="0">
            <a:latin typeface="Candy Round BTN" panose="020F0604020102040306" pitchFamily="34" charset="0"/>
          </a:endParaRPr>
        </a:p>
      </dgm:t>
    </dgm:pt>
    <dgm:pt modelId="{0EBDF2F7-524E-4220-BD32-398B60FC0A8A}" type="parTrans" cxnId="{DB1256B3-9BE9-4682-A742-BC5B9F46BB0B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69FD8A5D-3AC0-42A6-9055-7402A3BAD62A}" type="sibTrans" cxnId="{DB1256B3-9BE9-4682-A742-BC5B9F46BB0B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109448C2-E99D-44F7-92A5-308A2CEAAC56}">
      <dgm:prSet phldrT="[Texto]" custT="1"/>
      <dgm:spPr/>
      <dgm:t>
        <a:bodyPr/>
        <a:lstStyle/>
        <a:p>
          <a:r>
            <a:rPr lang="pt-BR" sz="2800" dirty="0" smtClean="0">
              <a:latin typeface="Candy Round BTN" panose="020F0604020102040306" pitchFamily="34" charset="0"/>
            </a:rPr>
            <a:t>Pessimismo</a:t>
          </a:r>
          <a:endParaRPr lang="pt-BR" sz="2800" dirty="0">
            <a:latin typeface="Candy Round BTN" panose="020F0604020102040306" pitchFamily="34" charset="0"/>
          </a:endParaRPr>
        </a:p>
      </dgm:t>
    </dgm:pt>
    <dgm:pt modelId="{07049CFC-0835-4D8A-BB64-97EA377EDEE6}" type="parTrans" cxnId="{FCE66F0C-E67C-45CE-8D91-AF7B5429195C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7196ECEE-0536-4E3A-86BA-C32E709D8691}" type="sibTrans" cxnId="{FCE66F0C-E67C-45CE-8D91-AF7B5429195C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3CC3587C-380D-479A-A168-1FEA7D3EF029}">
      <dgm:prSet phldrT="[Texto]" custT="1"/>
      <dgm:spPr/>
      <dgm:t>
        <a:bodyPr/>
        <a:lstStyle/>
        <a:p>
          <a:r>
            <a:rPr lang="pt-BR" sz="2000" dirty="0" smtClean="0">
              <a:latin typeface="Candy Round BTN" panose="020F0604020102040306" pitchFamily="34" charset="0"/>
            </a:rPr>
            <a:t>Evitar ver somente notícias ruins, manter-se o maior tempo possível na companhia de pessoas fazendo boas obras, conversar e refletir no bem.</a:t>
          </a:r>
          <a:endParaRPr lang="pt-BR" sz="2000" dirty="0">
            <a:latin typeface="Candy Round BTN" panose="020F0604020102040306" pitchFamily="34" charset="0"/>
          </a:endParaRPr>
        </a:p>
      </dgm:t>
    </dgm:pt>
    <dgm:pt modelId="{4406C428-AC4D-4E09-9C25-B91A4B6F42FE}" type="parTrans" cxnId="{5F85F788-3C8D-43A4-A6F4-61079FA4F45D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79A37E41-3456-49E9-B5B0-8F9FB19F2D43}" type="sibTrans" cxnId="{5F85F788-3C8D-43A4-A6F4-61079FA4F45D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17069C98-A29E-408F-AB0B-0FFDA0973E75}">
      <dgm:prSet phldrT="[Texto]" custT="1"/>
      <dgm:spPr/>
      <dgm:t>
        <a:bodyPr/>
        <a:lstStyle/>
        <a:p>
          <a:r>
            <a:rPr lang="pt-BR" sz="2800" dirty="0" smtClean="0">
              <a:latin typeface="Candy Round BTN" panose="020F0604020102040306" pitchFamily="34" charset="0"/>
            </a:rPr>
            <a:t>Fofocas</a:t>
          </a:r>
          <a:endParaRPr lang="pt-BR" sz="2800" dirty="0">
            <a:latin typeface="Candy Round BTN" panose="020F0604020102040306" pitchFamily="34" charset="0"/>
          </a:endParaRPr>
        </a:p>
      </dgm:t>
    </dgm:pt>
    <dgm:pt modelId="{09C0059B-309A-4636-BC4E-3A46087B2A1E}" type="parTrans" cxnId="{64F9F5AA-6567-401C-B9CA-65B89D44F77D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99994E32-9F06-4FCC-B6DD-70ABCE22417D}" type="sibTrans" cxnId="{64F9F5AA-6567-401C-B9CA-65B89D44F77D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5CE2868A-CBE8-4A2E-AB36-5FAE5766D11B}">
      <dgm:prSet phldrT="[Texto]" custT="1"/>
      <dgm:spPr/>
      <dgm:t>
        <a:bodyPr/>
        <a:lstStyle/>
        <a:p>
          <a:r>
            <a:rPr lang="pt-BR" sz="1800" dirty="0" smtClean="0">
              <a:latin typeface="Candy Round BTN" panose="020F0604020102040306" pitchFamily="34" charset="0"/>
            </a:rPr>
            <a:t>Colocar-se no lugar de quem vai falar, leitura de textos edificantes, desviar o foco de conversas apimentadas, comentar algo bom, ter sempre algo de belo visualizado no dia para refletir.</a:t>
          </a:r>
          <a:endParaRPr lang="pt-BR" sz="1800" dirty="0">
            <a:latin typeface="Candy Round BTN" panose="020F0604020102040306" pitchFamily="34" charset="0"/>
          </a:endParaRPr>
        </a:p>
      </dgm:t>
    </dgm:pt>
    <dgm:pt modelId="{D3EFFA5B-C9F6-4E6C-88C6-16414449CB79}" type="parTrans" cxnId="{00435467-387D-4670-9E7F-F6D5081D4320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ED93EE52-1D35-4C96-949C-6BE48344F6D3}" type="sibTrans" cxnId="{00435467-387D-4670-9E7F-F6D5081D4320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9226E40C-013F-4A00-BC22-5A94A25BF085}">
      <dgm:prSet phldrT="[Texto]" custT="1"/>
      <dgm:spPr/>
      <dgm:t>
        <a:bodyPr/>
        <a:lstStyle/>
        <a:p>
          <a:r>
            <a:rPr lang="pt-BR" sz="2800" dirty="0" smtClean="0">
              <a:latin typeface="Candy Round BTN" panose="020F0604020102040306" pitchFamily="34" charset="0"/>
            </a:rPr>
            <a:t>Alcoolismo</a:t>
          </a:r>
          <a:endParaRPr lang="pt-BR" sz="2800" dirty="0">
            <a:latin typeface="Candy Round BTN" panose="020F0604020102040306" pitchFamily="34" charset="0"/>
          </a:endParaRPr>
        </a:p>
      </dgm:t>
    </dgm:pt>
    <dgm:pt modelId="{2D029DE4-418D-4130-B7AF-9D0F0B979FB2}" type="parTrans" cxnId="{37649CF7-4611-496A-BB15-528F8A4A3F35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3561C0C4-C67F-4B98-878E-CA3538F16683}" type="sibTrans" cxnId="{37649CF7-4611-496A-BB15-528F8A4A3F35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D2B0BE59-8A14-46BD-BFD0-6DE667ED6ABE}">
      <dgm:prSet phldrT="[Texto]" custT="1"/>
      <dgm:spPr/>
      <dgm:t>
        <a:bodyPr/>
        <a:lstStyle/>
        <a:p>
          <a:r>
            <a:rPr lang="pt-BR" sz="2000" dirty="0" smtClean="0">
              <a:latin typeface="Candy Round BTN" panose="020F0604020102040306" pitchFamily="34" charset="0"/>
            </a:rPr>
            <a:t>Mudar de ambientes, buscar os que valorizem a saúde, procurar novas amizades.</a:t>
          </a:r>
          <a:endParaRPr lang="pt-BR" sz="2000" dirty="0">
            <a:latin typeface="Candy Round BTN" panose="020F0604020102040306" pitchFamily="34" charset="0"/>
          </a:endParaRPr>
        </a:p>
      </dgm:t>
    </dgm:pt>
    <dgm:pt modelId="{BB192A20-72BB-4965-ADD3-DCD68EE1CA26}" type="parTrans" cxnId="{34D7D4FE-70F9-41A8-BA19-C4EC1FCB182A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ACD08ED3-FEBF-43A4-83E5-8B947114524C}" type="sibTrans" cxnId="{34D7D4FE-70F9-41A8-BA19-C4EC1FCB182A}">
      <dgm:prSet/>
      <dgm:spPr/>
      <dgm:t>
        <a:bodyPr/>
        <a:lstStyle/>
        <a:p>
          <a:endParaRPr lang="pt-BR" sz="2000">
            <a:latin typeface="Candy Round BTN" panose="020F0604020102040306" pitchFamily="34" charset="0"/>
          </a:endParaRPr>
        </a:p>
      </dgm:t>
    </dgm:pt>
    <dgm:pt modelId="{10E0FD0B-F6E8-4FC4-83D3-0D67A43D8351}" type="pres">
      <dgm:prSet presAssocID="{CBA5223F-8894-4CBC-A7C1-32DC479FB4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4DB7857-6E9B-4D69-98BA-95F8793340D2}" type="pres">
      <dgm:prSet presAssocID="{146954C6-3FCB-4E68-923B-A8EDFD315688}" presName="linNode" presStyleCnt="0"/>
      <dgm:spPr/>
    </dgm:pt>
    <dgm:pt modelId="{3AEFF3E1-A7F3-4E0E-8F88-A1ABB2AB68E4}" type="pres">
      <dgm:prSet presAssocID="{146954C6-3FCB-4E68-923B-A8EDFD31568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0D1380-C60D-44AE-BB7A-BAF1423DD7C4}" type="pres">
      <dgm:prSet presAssocID="{146954C6-3FCB-4E68-923B-A8EDFD31568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71F3C3-A4FE-4778-8105-21F6A96E5798}" type="pres">
      <dgm:prSet presAssocID="{FA3CECC8-5BAF-4097-9D98-69F6504A52CC}" presName="sp" presStyleCnt="0"/>
      <dgm:spPr/>
    </dgm:pt>
    <dgm:pt modelId="{495C155F-8AD7-4522-B7F0-179F2B1F48E8}" type="pres">
      <dgm:prSet presAssocID="{109448C2-E99D-44F7-92A5-308A2CEAAC56}" presName="linNode" presStyleCnt="0"/>
      <dgm:spPr/>
    </dgm:pt>
    <dgm:pt modelId="{55924932-A39A-4766-899E-E905842B6343}" type="pres">
      <dgm:prSet presAssocID="{109448C2-E99D-44F7-92A5-308A2CEAAC5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134A69-2EE0-4CD3-97A0-56BA146C3E76}" type="pres">
      <dgm:prSet presAssocID="{109448C2-E99D-44F7-92A5-308A2CEAAC5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1728E1-F64D-4095-AFD5-CC2ECB528BA0}" type="pres">
      <dgm:prSet presAssocID="{7196ECEE-0536-4E3A-86BA-C32E709D8691}" presName="sp" presStyleCnt="0"/>
      <dgm:spPr/>
    </dgm:pt>
    <dgm:pt modelId="{6380B40A-92AC-43EA-A052-D72B9762EE1D}" type="pres">
      <dgm:prSet presAssocID="{17069C98-A29E-408F-AB0B-0FFDA0973E75}" presName="linNode" presStyleCnt="0"/>
      <dgm:spPr/>
    </dgm:pt>
    <dgm:pt modelId="{F1DCCECF-C045-4ED8-A9C2-0398504BE952}" type="pres">
      <dgm:prSet presAssocID="{17069C98-A29E-408F-AB0B-0FFDA0973E7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1B2B0A-6DB3-407D-B7FC-95AB02664984}" type="pres">
      <dgm:prSet presAssocID="{17069C98-A29E-408F-AB0B-0FFDA0973E7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95C848-12B8-4B0E-B9D7-9A7EFA3F8CC2}" type="pres">
      <dgm:prSet presAssocID="{99994E32-9F06-4FCC-B6DD-70ABCE22417D}" presName="sp" presStyleCnt="0"/>
      <dgm:spPr/>
    </dgm:pt>
    <dgm:pt modelId="{B77D40E3-5DF0-4D4D-BDBA-5280470EA89A}" type="pres">
      <dgm:prSet presAssocID="{9226E40C-013F-4A00-BC22-5A94A25BF085}" presName="linNode" presStyleCnt="0"/>
      <dgm:spPr/>
    </dgm:pt>
    <dgm:pt modelId="{41A516FB-D68A-4BAC-87F4-7022FF4DB8B9}" type="pres">
      <dgm:prSet presAssocID="{9226E40C-013F-4A00-BC22-5A94A25BF08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9C4B74-DA05-4608-B3C2-4E002522511A}" type="pres">
      <dgm:prSet presAssocID="{9226E40C-013F-4A00-BC22-5A94A25BF08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C01FB77-D76D-4169-A769-876213CD13A5}" srcId="{CBA5223F-8894-4CBC-A7C1-32DC479FB48D}" destId="{146954C6-3FCB-4E68-923B-A8EDFD315688}" srcOrd="0" destOrd="0" parTransId="{536CF19E-4EC4-47B3-BA95-365229A32AB4}" sibTransId="{FA3CECC8-5BAF-4097-9D98-69F6504A52CC}"/>
    <dgm:cxn modelId="{4F5B787C-1667-4C42-9208-43229F64B104}" type="presOf" srcId="{CBA5223F-8894-4CBC-A7C1-32DC479FB48D}" destId="{10E0FD0B-F6E8-4FC4-83D3-0D67A43D8351}" srcOrd="0" destOrd="0" presId="urn:microsoft.com/office/officeart/2005/8/layout/vList5"/>
    <dgm:cxn modelId="{DB1256B3-9BE9-4682-A742-BC5B9F46BB0B}" srcId="{146954C6-3FCB-4E68-923B-A8EDFD315688}" destId="{BD8DB11F-A63F-4A91-9F97-58E4643A2973}" srcOrd="0" destOrd="0" parTransId="{0EBDF2F7-524E-4220-BD32-398B60FC0A8A}" sibTransId="{69FD8A5D-3AC0-42A6-9055-7402A3BAD62A}"/>
    <dgm:cxn modelId="{64F9F5AA-6567-401C-B9CA-65B89D44F77D}" srcId="{CBA5223F-8894-4CBC-A7C1-32DC479FB48D}" destId="{17069C98-A29E-408F-AB0B-0FFDA0973E75}" srcOrd="2" destOrd="0" parTransId="{09C0059B-309A-4636-BC4E-3A46087B2A1E}" sibTransId="{99994E32-9F06-4FCC-B6DD-70ABCE22417D}"/>
    <dgm:cxn modelId="{EF8B0DEB-E1F1-4B2A-89B6-F2ABE9B33FE3}" type="presOf" srcId="{17069C98-A29E-408F-AB0B-0FFDA0973E75}" destId="{F1DCCECF-C045-4ED8-A9C2-0398504BE952}" srcOrd="0" destOrd="0" presId="urn:microsoft.com/office/officeart/2005/8/layout/vList5"/>
    <dgm:cxn modelId="{63D64E3F-C646-47FE-9582-944B2BBCDA6B}" type="presOf" srcId="{D2B0BE59-8A14-46BD-BFD0-6DE667ED6ABE}" destId="{239C4B74-DA05-4608-B3C2-4E002522511A}" srcOrd="0" destOrd="0" presId="urn:microsoft.com/office/officeart/2005/8/layout/vList5"/>
    <dgm:cxn modelId="{5F85F788-3C8D-43A4-A6F4-61079FA4F45D}" srcId="{109448C2-E99D-44F7-92A5-308A2CEAAC56}" destId="{3CC3587C-380D-479A-A168-1FEA7D3EF029}" srcOrd="0" destOrd="0" parTransId="{4406C428-AC4D-4E09-9C25-B91A4B6F42FE}" sibTransId="{79A37E41-3456-49E9-B5B0-8F9FB19F2D43}"/>
    <dgm:cxn modelId="{34D7D4FE-70F9-41A8-BA19-C4EC1FCB182A}" srcId="{9226E40C-013F-4A00-BC22-5A94A25BF085}" destId="{D2B0BE59-8A14-46BD-BFD0-6DE667ED6ABE}" srcOrd="0" destOrd="0" parTransId="{BB192A20-72BB-4965-ADD3-DCD68EE1CA26}" sibTransId="{ACD08ED3-FEBF-43A4-83E5-8B947114524C}"/>
    <dgm:cxn modelId="{79D18D57-3C18-44BF-B877-E654045F1909}" type="presOf" srcId="{109448C2-E99D-44F7-92A5-308A2CEAAC56}" destId="{55924932-A39A-4766-899E-E905842B6343}" srcOrd="0" destOrd="0" presId="urn:microsoft.com/office/officeart/2005/8/layout/vList5"/>
    <dgm:cxn modelId="{81B92DBA-A61D-42CC-8461-B81E0C87BD30}" type="presOf" srcId="{3CC3587C-380D-479A-A168-1FEA7D3EF029}" destId="{6B134A69-2EE0-4CD3-97A0-56BA146C3E76}" srcOrd="0" destOrd="0" presId="urn:microsoft.com/office/officeart/2005/8/layout/vList5"/>
    <dgm:cxn modelId="{9B3F724D-24C5-4BBC-9BAA-606C49A07BEC}" type="presOf" srcId="{5CE2868A-CBE8-4A2E-AB36-5FAE5766D11B}" destId="{C41B2B0A-6DB3-407D-B7FC-95AB02664984}" srcOrd="0" destOrd="0" presId="urn:microsoft.com/office/officeart/2005/8/layout/vList5"/>
    <dgm:cxn modelId="{972B46D2-C1BC-40BF-B6FF-8F034929EC76}" type="presOf" srcId="{9226E40C-013F-4A00-BC22-5A94A25BF085}" destId="{41A516FB-D68A-4BAC-87F4-7022FF4DB8B9}" srcOrd="0" destOrd="0" presId="urn:microsoft.com/office/officeart/2005/8/layout/vList5"/>
    <dgm:cxn modelId="{37649CF7-4611-496A-BB15-528F8A4A3F35}" srcId="{CBA5223F-8894-4CBC-A7C1-32DC479FB48D}" destId="{9226E40C-013F-4A00-BC22-5A94A25BF085}" srcOrd="3" destOrd="0" parTransId="{2D029DE4-418D-4130-B7AF-9D0F0B979FB2}" sibTransId="{3561C0C4-C67F-4B98-878E-CA3538F16683}"/>
    <dgm:cxn modelId="{A8CC2167-C8B3-42FF-9FB8-DCF1F5B0CC60}" type="presOf" srcId="{BD8DB11F-A63F-4A91-9F97-58E4643A2973}" destId="{F00D1380-C60D-44AE-BB7A-BAF1423DD7C4}" srcOrd="0" destOrd="0" presId="urn:microsoft.com/office/officeart/2005/8/layout/vList5"/>
    <dgm:cxn modelId="{FCE66F0C-E67C-45CE-8D91-AF7B5429195C}" srcId="{CBA5223F-8894-4CBC-A7C1-32DC479FB48D}" destId="{109448C2-E99D-44F7-92A5-308A2CEAAC56}" srcOrd="1" destOrd="0" parTransId="{07049CFC-0835-4D8A-BB64-97EA377EDEE6}" sibTransId="{7196ECEE-0536-4E3A-86BA-C32E709D8691}"/>
    <dgm:cxn modelId="{00435467-387D-4670-9E7F-F6D5081D4320}" srcId="{17069C98-A29E-408F-AB0B-0FFDA0973E75}" destId="{5CE2868A-CBE8-4A2E-AB36-5FAE5766D11B}" srcOrd="0" destOrd="0" parTransId="{D3EFFA5B-C9F6-4E6C-88C6-16414449CB79}" sibTransId="{ED93EE52-1D35-4C96-949C-6BE48344F6D3}"/>
    <dgm:cxn modelId="{A365A238-8CFD-474E-B541-6AB79C24BF6D}" type="presOf" srcId="{146954C6-3FCB-4E68-923B-A8EDFD315688}" destId="{3AEFF3E1-A7F3-4E0E-8F88-A1ABB2AB68E4}" srcOrd="0" destOrd="0" presId="urn:microsoft.com/office/officeart/2005/8/layout/vList5"/>
    <dgm:cxn modelId="{13694425-0575-4199-8313-2C3B415BD3FF}" type="presParOf" srcId="{10E0FD0B-F6E8-4FC4-83D3-0D67A43D8351}" destId="{04DB7857-6E9B-4D69-98BA-95F8793340D2}" srcOrd="0" destOrd="0" presId="urn:microsoft.com/office/officeart/2005/8/layout/vList5"/>
    <dgm:cxn modelId="{61E9E96D-7AF8-4B16-A6D1-2902D03C86CA}" type="presParOf" srcId="{04DB7857-6E9B-4D69-98BA-95F8793340D2}" destId="{3AEFF3E1-A7F3-4E0E-8F88-A1ABB2AB68E4}" srcOrd="0" destOrd="0" presId="urn:microsoft.com/office/officeart/2005/8/layout/vList5"/>
    <dgm:cxn modelId="{605E0EE7-DE03-4A7F-B25A-27020042AEC2}" type="presParOf" srcId="{04DB7857-6E9B-4D69-98BA-95F8793340D2}" destId="{F00D1380-C60D-44AE-BB7A-BAF1423DD7C4}" srcOrd="1" destOrd="0" presId="urn:microsoft.com/office/officeart/2005/8/layout/vList5"/>
    <dgm:cxn modelId="{47AA60A0-6305-44C9-ADAD-4763BF09F4D3}" type="presParOf" srcId="{10E0FD0B-F6E8-4FC4-83D3-0D67A43D8351}" destId="{0171F3C3-A4FE-4778-8105-21F6A96E5798}" srcOrd="1" destOrd="0" presId="urn:microsoft.com/office/officeart/2005/8/layout/vList5"/>
    <dgm:cxn modelId="{25BBC554-7612-411B-941D-33203586CA99}" type="presParOf" srcId="{10E0FD0B-F6E8-4FC4-83D3-0D67A43D8351}" destId="{495C155F-8AD7-4522-B7F0-179F2B1F48E8}" srcOrd="2" destOrd="0" presId="urn:microsoft.com/office/officeart/2005/8/layout/vList5"/>
    <dgm:cxn modelId="{5161F736-928C-4F5F-BEE2-7B4675CD9B2E}" type="presParOf" srcId="{495C155F-8AD7-4522-B7F0-179F2B1F48E8}" destId="{55924932-A39A-4766-899E-E905842B6343}" srcOrd="0" destOrd="0" presId="urn:microsoft.com/office/officeart/2005/8/layout/vList5"/>
    <dgm:cxn modelId="{B8B2C820-26D1-4CB1-8C13-4E585DB1AD38}" type="presParOf" srcId="{495C155F-8AD7-4522-B7F0-179F2B1F48E8}" destId="{6B134A69-2EE0-4CD3-97A0-56BA146C3E76}" srcOrd="1" destOrd="0" presId="urn:microsoft.com/office/officeart/2005/8/layout/vList5"/>
    <dgm:cxn modelId="{5422BD6F-AF6A-4E50-B449-64DFB5C4BECD}" type="presParOf" srcId="{10E0FD0B-F6E8-4FC4-83D3-0D67A43D8351}" destId="{1F1728E1-F64D-4095-AFD5-CC2ECB528BA0}" srcOrd="3" destOrd="0" presId="urn:microsoft.com/office/officeart/2005/8/layout/vList5"/>
    <dgm:cxn modelId="{9BBC06AB-FA12-4AF5-A976-09D0CD840628}" type="presParOf" srcId="{10E0FD0B-F6E8-4FC4-83D3-0D67A43D8351}" destId="{6380B40A-92AC-43EA-A052-D72B9762EE1D}" srcOrd="4" destOrd="0" presId="urn:microsoft.com/office/officeart/2005/8/layout/vList5"/>
    <dgm:cxn modelId="{3F24102C-9A57-4DA9-9B55-DA123D47319B}" type="presParOf" srcId="{6380B40A-92AC-43EA-A052-D72B9762EE1D}" destId="{F1DCCECF-C045-4ED8-A9C2-0398504BE952}" srcOrd="0" destOrd="0" presId="urn:microsoft.com/office/officeart/2005/8/layout/vList5"/>
    <dgm:cxn modelId="{0D38A9A1-63CB-4EBD-8724-1079B9B8F332}" type="presParOf" srcId="{6380B40A-92AC-43EA-A052-D72B9762EE1D}" destId="{C41B2B0A-6DB3-407D-B7FC-95AB02664984}" srcOrd="1" destOrd="0" presId="urn:microsoft.com/office/officeart/2005/8/layout/vList5"/>
    <dgm:cxn modelId="{0AFB865C-0DA8-480C-A01E-434FB6DC004E}" type="presParOf" srcId="{10E0FD0B-F6E8-4FC4-83D3-0D67A43D8351}" destId="{7E95C848-12B8-4B0E-B9D7-9A7EFA3F8CC2}" srcOrd="5" destOrd="0" presId="urn:microsoft.com/office/officeart/2005/8/layout/vList5"/>
    <dgm:cxn modelId="{EE5333C7-D932-4F74-B3E9-5D04EC0CA185}" type="presParOf" srcId="{10E0FD0B-F6E8-4FC4-83D3-0D67A43D8351}" destId="{B77D40E3-5DF0-4D4D-BDBA-5280470EA89A}" srcOrd="6" destOrd="0" presId="urn:microsoft.com/office/officeart/2005/8/layout/vList5"/>
    <dgm:cxn modelId="{8E3F6804-6AF4-48CB-823A-A482A3CFFC43}" type="presParOf" srcId="{B77D40E3-5DF0-4D4D-BDBA-5280470EA89A}" destId="{41A516FB-D68A-4BAC-87F4-7022FF4DB8B9}" srcOrd="0" destOrd="0" presId="urn:microsoft.com/office/officeart/2005/8/layout/vList5"/>
    <dgm:cxn modelId="{86442225-8810-443E-BADE-55E06C87D1B4}" type="presParOf" srcId="{B77D40E3-5DF0-4D4D-BDBA-5280470EA89A}" destId="{239C4B74-DA05-4608-B3C2-4E00252251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D1380-C60D-44AE-BB7A-BAF1423DD7C4}">
      <dsp:nvSpPr>
        <dsp:cNvPr id="0" name=""/>
        <dsp:cNvSpPr/>
      </dsp:nvSpPr>
      <dsp:spPr>
        <a:xfrm rot="5400000">
          <a:off x="5271019" y="-2131528"/>
          <a:ext cx="889490" cy="537954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>
              <a:latin typeface="Candy Round BTN" panose="020F0604020102040306" pitchFamily="34" charset="0"/>
            </a:rPr>
            <a:t>Realizar atividade de socialização</a:t>
          </a:r>
          <a:endParaRPr lang="pt-BR" sz="2800" kern="1200" dirty="0">
            <a:latin typeface="Candy Round BTN" panose="020F0604020102040306" pitchFamily="34" charset="0"/>
          </a:endParaRPr>
        </a:p>
      </dsp:txBody>
      <dsp:txXfrm rot="-5400000">
        <a:off x="3025993" y="156919"/>
        <a:ext cx="5336122" cy="802648"/>
      </dsp:txXfrm>
    </dsp:sp>
    <dsp:sp modelId="{3AEFF3E1-A7F3-4E0E-8F88-A1ABB2AB68E4}">
      <dsp:nvSpPr>
        <dsp:cNvPr id="0" name=""/>
        <dsp:cNvSpPr/>
      </dsp:nvSpPr>
      <dsp:spPr>
        <a:xfrm>
          <a:off x="0" y="2311"/>
          <a:ext cx="3025992" cy="11118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Candy Round BTN" panose="020F0604020102040306" pitchFamily="34" charset="0"/>
            </a:rPr>
            <a:t>Tristeza e isolamento</a:t>
          </a:r>
          <a:endParaRPr lang="pt-BR" sz="2800" kern="1200" dirty="0">
            <a:latin typeface="Candy Round BTN" panose="020F0604020102040306" pitchFamily="34" charset="0"/>
          </a:endParaRPr>
        </a:p>
      </dsp:txBody>
      <dsp:txXfrm>
        <a:off x="54277" y="56588"/>
        <a:ext cx="2917438" cy="1003309"/>
      </dsp:txXfrm>
    </dsp:sp>
    <dsp:sp modelId="{6B134A69-2EE0-4CD3-97A0-56BA146C3E76}">
      <dsp:nvSpPr>
        <dsp:cNvPr id="0" name=""/>
        <dsp:cNvSpPr/>
      </dsp:nvSpPr>
      <dsp:spPr>
        <a:xfrm rot="5400000">
          <a:off x="5271019" y="-964071"/>
          <a:ext cx="889490" cy="5379543"/>
        </a:xfrm>
        <a:prstGeom prst="round2SameRect">
          <a:avLst/>
        </a:prstGeom>
        <a:solidFill>
          <a:schemeClr val="accent2">
            <a:tint val="40000"/>
            <a:alpha val="90000"/>
            <a:hueOff val="658187"/>
            <a:satOff val="-1724"/>
            <a:lumOff val="61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58187"/>
              <a:satOff val="-1724"/>
              <a:lumOff val="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Candy Round BTN" panose="020F0604020102040306" pitchFamily="34" charset="0"/>
            </a:rPr>
            <a:t>Evitar ver somente notícias ruins, manter-se o maior tempo possível na companhia de pessoas fazendo boas obras, conversar e refletir no bem.</a:t>
          </a:r>
          <a:endParaRPr lang="pt-BR" sz="2000" kern="1200" dirty="0">
            <a:latin typeface="Candy Round BTN" panose="020F0604020102040306" pitchFamily="34" charset="0"/>
          </a:endParaRPr>
        </a:p>
      </dsp:txBody>
      <dsp:txXfrm rot="-5400000">
        <a:off x="3025993" y="1324376"/>
        <a:ext cx="5336122" cy="802648"/>
      </dsp:txXfrm>
    </dsp:sp>
    <dsp:sp modelId="{55924932-A39A-4766-899E-E905842B6343}">
      <dsp:nvSpPr>
        <dsp:cNvPr id="0" name=""/>
        <dsp:cNvSpPr/>
      </dsp:nvSpPr>
      <dsp:spPr>
        <a:xfrm>
          <a:off x="0" y="1169768"/>
          <a:ext cx="3025992" cy="1111863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Candy Round BTN" panose="020F0604020102040306" pitchFamily="34" charset="0"/>
            </a:rPr>
            <a:t>Pessimismo</a:t>
          </a:r>
          <a:endParaRPr lang="pt-BR" sz="2800" kern="1200" dirty="0">
            <a:latin typeface="Candy Round BTN" panose="020F0604020102040306" pitchFamily="34" charset="0"/>
          </a:endParaRPr>
        </a:p>
      </dsp:txBody>
      <dsp:txXfrm>
        <a:off x="54277" y="1224045"/>
        <a:ext cx="2917438" cy="1003309"/>
      </dsp:txXfrm>
    </dsp:sp>
    <dsp:sp modelId="{C41B2B0A-6DB3-407D-B7FC-95AB02664984}">
      <dsp:nvSpPr>
        <dsp:cNvPr id="0" name=""/>
        <dsp:cNvSpPr/>
      </dsp:nvSpPr>
      <dsp:spPr>
        <a:xfrm rot="5400000">
          <a:off x="5271019" y="203384"/>
          <a:ext cx="889490" cy="5379543"/>
        </a:xfrm>
        <a:prstGeom prst="round2SameRect">
          <a:avLst/>
        </a:prstGeom>
        <a:solidFill>
          <a:schemeClr val="accent2">
            <a:tint val="40000"/>
            <a:alpha val="90000"/>
            <a:hueOff val="1316374"/>
            <a:satOff val="-3449"/>
            <a:lumOff val="123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316374"/>
              <a:satOff val="-3449"/>
              <a:lumOff val="1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latin typeface="Candy Round BTN" panose="020F0604020102040306" pitchFamily="34" charset="0"/>
            </a:rPr>
            <a:t>Colocar-se no lugar de quem vai falar, leitura de textos edificantes, desviar o foco de conversas apimentadas, comentar algo bom, ter sempre algo de belo visualizado no dia para refletir.</a:t>
          </a:r>
          <a:endParaRPr lang="pt-BR" sz="1800" kern="1200" dirty="0">
            <a:latin typeface="Candy Round BTN" panose="020F0604020102040306" pitchFamily="34" charset="0"/>
          </a:endParaRPr>
        </a:p>
      </dsp:txBody>
      <dsp:txXfrm rot="-5400000">
        <a:off x="3025993" y="2491832"/>
        <a:ext cx="5336122" cy="802648"/>
      </dsp:txXfrm>
    </dsp:sp>
    <dsp:sp modelId="{F1DCCECF-C045-4ED8-A9C2-0398504BE952}">
      <dsp:nvSpPr>
        <dsp:cNvPr id="0" name=""/>
        <dsp:cNvSpPr/>
      </dsp:nvSpPr>
      <dsp:spPr>
        <a:xfrm>
          <a:off x="0" y="2337224"/>
          <a:ext cx="3025992" cy="1111863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Candy Round BTN" panose="020F0604020102040306" pitchFamily="34" charset="0"/>
            </a:rPr>
            <a:t>Fofocas</a:t>
          </a:r>
          <a:endParaRPr lang="pt-BR" sz="2800" kern="1200" dirty="0">
            <a:latin typeface="Candy Round BTN" panose="020F0604020102040306" pitchFamily="34" charset="0"/>
          </a:endParaRPr>
        </a:p>
      </dsp:txBody>
      <dsp:txXfrm>
        <a:off x="54277" y="2391501"/>
        <a:ext cx="2917438" cy="1003309"/>
      </dsp:txXfrm>
    </dsp:sp>
    <dsp:sp modelId="{239C4B74-DA05-4608-B3C2-4E002522511A}">
      <dsp:nvSpPr>
        <dsp:cNvPr id="0" name=""/>
        <dsp:cNvSpPr/>
      </dsp:nvSpPr>
      <dsp:spPr>
        <a:xfrm rot="5400000">
          <a:off x="5271019" y="1370841"/>
          <a:ext cx="889490" cy="5379543"/>
        </a:xfrm>
        <a:prstGeom prst="round2SameRect">
          <a:avLst/>
        </a:prstGeom>
        <a:solidFill>
          <a:schemeClr val="accent2">
            <a:tint val="40000"/>
            <a:alpha val="90000"/>
            <a:hueOff val="1974561"/>
            <a:satOff val="-5173"/>
            <a:lumOff val="185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974561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Candy Round BTN" panose="020F0604020102040306" pitchFamily="34" charset="0"/>
            </a:rPr>
            <a:t>Mudar de ambientes, buscar os que valorizem a saúde, procurar novas amizades.</a:t>
          </a:r>
          <a:endParaRPr lang="pt-BR" sz="2000" kern="1200" dirty="0">
            <a:latin typeface="Candy Round BTN" panose="020F0604020102040306" pitchFamily="34" charset="0"/>
          </a:endParaRPr>
        </a:p>
      </dsp:txBody>
      <dsp:txXfrm rot="-5400000">
        <a:off x="3025993" y="3659289"/>
        <a:ext cx="5336122" cy="802648"/>
      </dsp:txXfrm>
    </dsp:sp>
    <dsp:sp modelId="{41A516FB-D68A-4BAC-87F4-7022FF4DB8B9}">
      <dsp:nvSpPr>
        <dsp:cNvPr id="0" name=""/>
        <dsp:cNvSpPr/>
      </dsp:nvSpPr>
      <dsp:spPr>
        <a:xfrm>
          <a:off x="0" y="3504681"/>
          <a:ext cx="3025992" cy="1111863"/>
        </a:xfrm>
        <a:prstGeom prst="roundRect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Candy Round BTN" panose="020F0604020102040306" pitchFamily="34" charset="0"/>
            </a:rPr>
            <a:t>Alcoolismo</a:t>
          </a:r>
          <a:endParaRPr lang="pt-BR" sz="2800" kern="1200" dirty="0">
            <a:latin typeface="Candy Round BTN" panose="020F0604020102040306" pitchFamily="34" charset="0"/>
          </a:endParaRPr>
        </a:p>
      </dsp:txBody>
      <dsp:txXfrm>
        <a:off x="54277" y="3558958"/>
        <a:ext cx="2917438" cy="1003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498DB960-2B76-49A4-B4DC-4E752D1B98C4}" type="datetimeFigureOut">
              <a:rPr lang="pt-BR"/>
              <a:pPr/>
              <a:t>21/10/16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BFC0730A-D9D0-4B64-B15A-CC5DED520116}" type="slidenum">
              <a:rPr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06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Devemos</a:t>
            </a:r>
            <a:r>
              <a:rPr lang="pt-BR" baseline="0" dirty="0" smtClean="0"/>
              <a:t> compreender que o homem, diferentemente dos demais animais, tem livre arbítrio e moral. Sendo assim, à medida que evolui consegue mais facilmente distinguir o bem do mal e, por isso, torna-se responsável por suas ações. Ter consciência de si mesmo e dos atos que pratica, faz com que o homem reveja suas atitudes e busque de forma consciente aprimorar-se diariamente.</a:t>
            </a:r>
          </a:p>
          <a:p>
            <a:endParaRPr lang="pt-BR" baseline="0" dirty="0" smtClean="0"/>
          </a:p>
          <a:p>
            <a:r>
              <a:rPr lang="pt-BR" baseline="0" dirty="0" smtClean="0"/>
              <a:t>Ter conhecimento da vida espiritual, também faz com que o homem busque para sua vida, aquilo que realmente importa para o seu crescimento moral. Não busca em prazeres efêmeros aquilo que pode ser, inclusive, campo de queda moral.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932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conseguirmos</a:t>
            </a:r>
            <a:r>
              <a:rPr lang="pt-BR" baseline="0" dirty="0" smtClean="0"/>
              <a:t> vencer a obsessão, precisamos de identificarmos em nós quais são nossas mazelas morais. Os “três caminhos” indicados no </a:t>
            </a:r>
            <a:r>
              <a:rPr lang="pt-BR" i="1" baseline="0" dirty="0" smtClean="0"/>
              <a:t>slide</a:t>
            </a:r>
            <a:r>
              <a:rPr lang="pt-BR" i="0" baseline="0" dirty="0" smtClean="0"/>
              <a:t> nos auxiliar a vencer a obsessão.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BB3-6C1E-4566-BC68-43BAA4D18EE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498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1100" b="0" i="0" dirty="0" smtClean="0"/>
              <a:t>Quando</a:t>
            </a:r>
            <a:r>
              <a:rPr lang="pt-BR" sz="1100" b="0" i="0" baseline="0" dirty="0" smtClean="0"/>
              <a:t> empenhamos a nos transformar, também devemos entender que precisamos substituir nossos comportamentos antigos, ruins, por outros saudáveis. O vazio que se abre ao </a:t>
            </a:r>
            <a:r>
              <a:rPr lang="pt-BR" sz="1100" b="1" i="0" baseline="0" dirty="0" smtClean="0"/>
              <a:t>retirar um comportamento</a:t>
            </a:r>
            <a:r>
              <a:rPr lang="pt-BR" sz="1100" b="0" i="0" baseline="0" dirty="0" smtClean="0"/>
              <a:t>, precisa </a:t>
            </a:r>
            <a:r>
              <a:rPr lang="pt-BR" sz="1100" b="1" i="0" baseline="0" dirty="0" smtClean="0"/>
              <a:t>ser ocupado por outro</a:t>
            </a:r>
            <a:r>
              <a:rPr lang="pt-BR" sz="1100" b="0" i="0" baseline="0" dirty="0" smtClean="0"/>
              <a:t> para que haja alteração das redes neuronais. Sabemos que, muitas de nossas atitudes já estão plasmadas no </a:t>
            </a:r>
            <a:r>
              <a:rPr lang="pt-BR" sz="1100" b="0" i="0" baseline="0" dirty="0" err="1" smtClean="0"/>
              <a:t>perispírito</a:t>
            </a:r>
            <a:r>
              <a:rPr lang="pt-BR" sz="1100" b="0" i="0" baseline="0" dirty="0" smtClean="0"/>
              <a:t> e somente com empenho conseguiremos alterá-las. Emmanuel no livro O Consolador, pergunta 224 Nos diz,</a:t>
            </a:r>
            <a:endParaRPr lang="pt-BR" sz="1100" b="0" i="0" dirty="0" smtClean="0"/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 smtClean="0"/>
              <a:t>“Nos planos invisíveis, o Espírito prossegue na mesma tarefa abençoada de aquisição dos próprios valores, e a reencarnação no mundo tem por objetivo principal a consecução desse esforço”.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BB3-6C1E-4566-BC68-43BAA4D18EE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421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Quando</a:t>
            </a:r>
            <a:r>
              <a:rPr lang="pt-BR" baseline="0" dirty="0" smtClean="0"/>
              <a:t> pensamos em reforma íntima, muitas vezes não compreendemos que para que ela de efetue é necessário ações concretas. A meditação e reflexões entorno das nossas dificuldades é sem dúvida muito importante para identificarmos em nós o que precisamos mudar. Mas uma vez dado esse primeiro passo, necessitamos avançar na concretização de nossos ideais. Por isso é necessário agirmos, trabalharmos e fazermos algo por nós e por alguém. Reflitamos sobre a questão 642 de O Livro dos Espíritos.</a:t>
            </a:r>
          </a:p>
          <a:p>
            <a:endParaRPr lang="pt-BR" baseline="0" dirty="0" smtClean="0"/>
          </a:p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642.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agradar a Deus e assegurar a sua posição futura, bastará que o homem não pratique o mal?</a:t>
            </a:r>
          </a:p>
          <a:p>
            <a:endParaRPr lang="pt-B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“Não; cumpre-lhe fazer o bem no limite de suas forças, porquanto responderá por todo mal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haja resultado de não haver praticado o bem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BB3-6C1E-4566-BC68-43BAA4D18EE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454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Há</a:t>
            </a:r>
            <a:r>
              <a:rPr lang="pt-BR" baseline="0" dirty="0" smtClean="0"/>
              <a:t> muitas oportunidade que nos auxiliam no processo da mudança íntima, a prática da caridade e o exercício de virtudes são meios bastante eficazes.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560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</a:t>
            </a:r>
            <a:r>
              <a:rPr lang="pt-BR" baseline="0" dirty="0" smtClean="0"/>
              <a:t> fim, o que devemos compreender é que devemos sim fazer nosso processo de reforma íntima, buscando por meio do nosso exemplo pessoal dar o testemunho, perante nossa própria consciência, de nossas boas ações.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69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Buscar</a:t>
            </a:r>
            <a:r>
              <a:rPr lang="pt-BR" baseline="0" dirty="0" smtClean="0"/>
              <a:t> reformar-se intimamente é meio eficaz para o próprio aprimoramento. Desde a antiguidade tal aconselhamento nos é dado, como fórmula segura para resistir aos convites para a prática do mal.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9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Conceituar</a:t>
            </a:r>
            <a:r>
              <a:rPr lang="pt-BR" baseline="0" dirty="0" smtClean="0"/>
              <a:t> o que é reforma íntima. Devemos entendê-la como momento de renovação de sentimentos bons e de empenho individual para a própria transformação.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15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Como</a:t>
            </a:r>
            <a:r>
              <a:rPr lang="pt-BR" baseline="0" dirty="0" smtClean="0"/>
              <a:t> parâmetro para nossa reforma íntima, temos que buscar aquele que é o maior exemplo: Jesus.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Em O Livro dos Espíritos de Allan Kardec, questão 625, encontramos o seguinte registro:</a:t>
            </a:r>
          </a:p>
          <a:p>
            <a:endParaRPr lang="pt-BR" baseline="0" dirty="0" smtClean="0"/>
          </a:p>
          <a:p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 o tipo mais perfeito que Deus tem oferecido ao homem, para lhe servir de guia e modelo?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“Jesus.”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o homem, Jesus constitui o tipo da perfeição moral a que a Humanidade pode aspirar na Terra. Deus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no-lo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oferece como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mais perfeito modelo e a doutrina que ensinou é a expressão mais pura da lei do Senhor, porque, sendo ele o mais puro de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quantos têm aparecido na Terra, o Espírito Divino o animava.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46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reforma íntima é algo que devemos fazer diariamente e</a:t>
            </a:r>
            <a:r>
              <a:rPr lang="pt-BR" baseline="0" dirty="0" smtClean="0"/>
              <a:t> a todo instante. Podemos usar de métodos que nos auxiliem a criar uma sistemática de revisão de nossos atos, mas o importante a perceber é que todo momento é momento de mudarmos velhos hábitos ruins, substituindo-os por novas atitudes.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É de reencarnação e reencarnação que o homem evolui. Para ele, esta é a senda de progresso que o impulsiona para a perfeição. Portanto, cada reencarnação é bendita oportunidade de crescimento espiritual.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849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Léon Denis,</a:t>
            </a:r>
            <a:r>
              <a:rPr lang="pt-BR" baseline="0" dirty="0" smtClean="0"/>
              <a:t> no livro “O problema do ser, do destino e dar dor”, nos diz que, para o que processo de transformação íntima se efetive e possamos estender essa transformação ao nosso redor, são necessárias duas ferramentas: o pensamento e vontade. Ele recomenda que</a:t>
            </a:r>
          </a:p>
          <a:p>
            <a:endParaRPr lang="pt-BR" baseline="0" dirty="0" smtClean="0"/>
          </a:p>
          <a:p>
            <a:r>
              <a:rPr lang="pt-BR" dirty="0" smtClean="0"/>
              <a:t>“Tenhamos somente pensamentos elevados e puros; aspiremos a tudo o que é grande, nobre e belo. Pouco a pouco sentiremos regenerar-se o nosso próprio ser e, com ele, do mesmo modo, todas as camadas sociais, o Globo e a Humanidade! (...) (cap. 6)</a:t>
            </a:r>
          </a:p>
          <a:p>
            <a:endParaRPr lang="pt-BR" dirty="0" smtClean="0"/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Léon Denis “O pensamento cria, a vontade edifica. A causa de todas as alegrias e de todas as dores está na consciência e na razão; por isso é que, cedo ou tarde, encontramos no Além as criações dos nossos sonhos e a realização das nossas esperanças”. (cap. 11)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992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Esclarecer aos ouvintes, que a reforma íntima</a:t>
            </a:r>
            <a:r>
              <a:rPr lang="pt-BR" baseline="0" dirty="0" smtClean="0"/>
              <a:t> não se dá tão facilmente por diversos fatores. Nesse </a:t>
            </a:r>
            <a:r>
              <a:rPr lang="pt-BR" i="1" baseline="0" dirty="0" smtClean="0"/>
              <a:t>slide</a:t>
            </a:r>
            <a:r>
              <a:rPr lang="pt-BR" i="0" baseline="0" dirty="0" smtClean="0"/>
              <a:t> o palestrante deve destacar o que </a:t>
            </a:r>
            <a:r>
              <a:rPr lang="pt-BR" i="0" baseline="0" dirty="0" err="1" smtClean="0"/>
              <a:t>Cairbar</a:t>
            </a:r>
            <a:r>
              <a:rPr lang="pt-BR" i="0" baseline="0" dirty="0" smtClean="0"/>
              <a:t> indica como principais fatores que dificultam a mudança íntima. Somado a esses fatores, há também a obsessão. Neste caso, a </a:t>
            </a:r>
            <a:r>
              <a:rPr lang="pt-BR" i="0" baseline="0" dirty="0" err="1" smtClean="0"/>
              <a:t>influenciação</a:t>
            </a:r>
            <a:r>
              <a:rPr lang="pt-BR" i="0" baseline="0" dirty="0" smtClean="0"/>
              <a:t> espiritual pode retardar o progresso daquele que sofre a influência de um espírito em desequilíbrio.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93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Esclarecer que durante o processo</a:t>
            </a:r>
            <a:r>
              <a:rPr lang="pt-BR" baseline="0" dirty="0" smtClean="0"/>
              <a:t> obsessivo, muitas vezes aquele que está sob a influência de um obsessor, sequer consegue perceber que está sofrendo tal influência.  No grau de fascinação, </a:t>
            </a:r>
            <a:r>
              <a:rPr lang="pt-BR" dirty="0" smtClean="0"/>
              <a:t>Allan Kardec em</a:t>
            </a:r>
            <a:r>
              <a:rPr lang="pt-BR" i="0" dirty="0" smtClean="0"/>
              <a:t> O Livro dos Médiuns</a:t>
            </a:r>
            <a:r>
              <a:rPr lang="pt-BR" dirty="0" smtClean="0"/>
              <a:t>, cap. 23, itens 237–241, nos esclarece</a:t>
            </a:r>
            <a:r>
              <a:rPr lang="pt-BR" baseline="0" dirty="0" smtClean="0"/>
              <a:t> que ela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“É uma ilusão produzida pela diretamente na mente do obsidiado (ideias fixas, imagens hipnotizantes, mágoas, fantasias etc.). Nessa situação, o obsessor é ardiloso e hipócrita, simulando falsa virtude”.</a:t>
            </a:r>
          </a:p>
          <a:p>
            <a:endParaRPr lang="pt-BR" dirty="0" smtClean="0"/>
          </a:p>
          <a:p>
            <a:r>
              <a:rPr lang="pt-BR" dirty="0" smtClean="0"/>
              <a:t>Em decorrência disso, a</a:t>
            </a:r>
            <a:r>
              <a:rPr lang="pt-BR" baseline="0" dirty="0" smtClean="0"/>
              <a:t> pessoa obsediada é facilmente manipulada, não percebendo seus próprios defeitos morais, não buscando dessa forma, combate-los.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63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Como consequência</a:t>
            </a:r>
            <a:r>
              <a:rPr lang="pt-BR" baseline="0" dirty="0" smtClean="0"/>
              <a:t> do processo obsessivo, o indivíduo entra em um ciclo vicioso, de difícil identificação e tratamento.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46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94610"/>
            <a:ext cx="9144000" cy="42633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6074"/>
            <a:ext cx="9144000" cy="1048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975774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10" name="Rectangle 9"/>
          <p:cNvSpPr/>
          <p:nvPr/>
        </p:nvSpPr>
        <p:spPr>
          <a:xfrm>
            <a:off x="0" y="1052736"/>
            <a:ext cx="1306286" cy="1776953"/>
          </a:xfrm>
          <a:prstGeom prst="rect">
            <a:avLst/>
          </a:prstGeom>
          <a:solidFill>
            <a:srgbClr val="A6A6A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11" name="Rectangle 10"/>
          <p:cNvSpPr/>
          <p:nvPr/>
        </p:nvSpPr>
        <p:spPr>
          <a:xfrm>
            <a:off x="1398450" y="1052736"/>
            <a:ext cx="7745550" cy="1776953"/>
          </a:xfrm>
          <a:prstGeom prst="rect">
            <a:avLst/>
          </a:prstGeom>
          <a:solidFill>
            <a:srgbClr val="D9D9D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 sz="16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50850" y="1052736"/>
            <a:ext cx="7467600" cy="1146049"/>
          </a:xfrm>
        </p:spPr>
        <p:txBody>
          <a:bodyPr anchor="ctr">
            <a:noAutofit/>
          </a:bodyPr>
          <a:lstStyle>
            <a:lvl1pPr latinLnBrk="0">
              <a:defRPr lang="pt-BR" sz="4400" cap="none" baseline="0">
                <a:solidFill>
                  <a:schemeClr val="accent1"/>
                </a:solidFill>
              </a:defRPr>
            </a:lvl1pPr>
          </a:lstStyle>
          <a:p>
            <a:r>
              <a:rPr kumimoji="0" lang="pt-BR" dirty="0" smtClean="0"/>
              <a:t>Clique para editar o título mestre</a:t>
            </a:r>
            <a:endParaRPr kumimoji="0" lang="pt-BR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50850" y="2209437"/>
            <a:ext cx="7467600" cy="609600"/>
          </a:xfrm>
        </p:spPr>
        <p:txBody>
          <a:bodyPr anchor="t" anchorCtr="0">
            <a:normAutofit/>
          </a:bodyPr>
          <a:lstStyle>
            <a:lvl1pPr marL="0" indent="0" algn="l" latinLnBrk="0">
              <a:buNone/>
              <a:defRPr lang="pt-BR" sz="2400">
                <a:solidFill>
                  <a:schemeClr val="bg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21/10/16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‹n.º›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pt-BR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21/10/16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‹n.º›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5048" y="1772816"/>
            <a:ext cx="8199440" cy="4824536"/>
          </a:xfrm>
        </p:spPr>
        <p:txBody>
          <a:bodyPr anchor="ctr"/>
          <a:lstStyle>
            <a:lvl1pPr marL="0" indent="0" algn="just">
              <a:spcBef>
                <a:spcPts val="900"/>
              </a:spcBef>
              <a:buFont typeface="Arial" charset="0"/>
              <a:buNone/>
              <a:defRPr sz="2800"/>
            </a:lvl1pPr>
            <a:lvl2pPr marL="450850" indent="-225425" algn="just">
              <a:spcBef>
                <a:spcPts val="600"/>
              </a:spcBef>
              <a:buFont typeface=".AppleSystemUIFont" charset="-120"/>
              <a:buChar char="–"/>
              <a:tabLst/>
              <a:defRPr sz="2400">
                <a:latin typeface="Candy Round BTN" charset="0"/>
                <a:ea typeface="Candy Round BTN" charset="0"/>
                <a:cs typeface="Candy Round BTN" charset="0"/>
              </a:defRPr>
            </a:lvl2pPr>
            <a:lvl3pPr marL="666750" indent="-215900" algn="just">
              <a:buFont typeface="Arial" charset="0"/>
              <a:buChar char="•"/>
              <a:tabLst/>
              <a:defRPr sz="2200">
                <a:latin typeface="Candy Round BTN" charset="0"/>
                <a:ea typeface="Candy Round BTN" charset="0"/>
                <a:cs typeface="Candy Round BTN" charset="0"/>
              </a:defRPr>
            </a:lvl3pPr>
            <a:lvl4pPr marL="849313" indent="-182563" algn="just">
              <a:buFont typeface="Arial" charset="0"/>
              <a:buChar char="•"/>
              <a:tabLst/>
              <a:defRPr sz="2000">
                <a:latin typeface="Candy Round BTN" charset="0"/>
                <a:ea typeface="Candy Round BTN" charset="0"/>
                <a:cs typeface="Candy Round BTN" charset="0"/>
              </a:defRPr>
            </a:lvl4pPr>
            <a:lvl5pPr algn="r">
              <a:spcBef>
                <a:spcPts val="600"/>
              </a:spcBef>
              <a:spcAft>
                <a:spcPts val="1200"/>
              </a:spcAft>
              <a:defRPr sz="1400">
                <a:latin typeface="Avenir Next" charset="0"/>
                <a:ea typeface="Avenir Next" charset="0"/>
                <a:cs typeface="Avenir Next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pt-BR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lIns="1800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/>
        </p:nvSpPr>
        <p:spPr bwMode="white">
          <a:xfrm>
            <a:off x="0" y="1291830"/>
            <a:ext cx="9144000" cy="151712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13" name="Rectangle 9"/>
          <p:cNvSpPr/>
          <p:nvPr userDrawn="1"/>
        </p:nvSpPr>
        <p:spPr>
          <a:xfrm>
            <a:off x="0" y="1368792"/>
            <a:ext cx="1306286" cy="1363522"/>
          </a:xfrm>
          <a:prstGeom prst="rect">
            <a:avLst/>
          </a:prstGeom>
          <a:solidFill>
            <a:srgbClr val="A6A6A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14" name="Rectangle 10"/>
          <p:cNvSpPr/>
          <p:nvPr userDrawn="1"/>
        </p:nvSpPr>
        <p:spPr>
          <a:xfrm>
            <a:off x="1398450" y="1368792"/>
            <a:ext cx="7745550" cy="136352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 sz="16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3076414"/>
            <a:ext cx="7587952" cy="2440818"/>
          </a:xfrm>
        </p:spPr>
        <p:txBody>
          <a:bodyPr anchor="t"/>
          <a:lstStyle>
            <a:lvl1pPr marL="0" indent="0" latinLnBrk="0">
              <a:buNone/>
              <a:defRPr lang="pt-BR" sz="2800">
                <a:solidFill>
                  <a:schemeClr val="accent1"/>
                </a:solidFill>
              </a:defRPr>
            </a:lvl1pPr>
            <a:lvl2pPr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2" y="1559292"/>
            <a:ext cx="7598228" cy="990600"/>
          </a:xfrm>
        </p:spPr>
        <p:txBody>
          <a:bodyPr anchor="ctr" anchorCtr="0"/>
          <a:lstStyle>
            <a:lvl1pPr algn="l" latinLnBrk="0">
              <a:buNone/>
              <a:defRPr lang="pt-BR"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pt-B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21/10/16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‹n.º›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pt-B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21/10/16</a:t>
            </a:fld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‹n.º›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pt-B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pt-B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 latinLnBrk="0">
              <a:buFontTx/>
              <a:buNone/>
              <a:defRPr lang="pt-BR"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 latinLnBrk="0">
              <a:buFontTx/>
              <a:buNone/>
              <a:defRPr lang="pt-BR"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21/10/16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‹n.º›</a:t>
            </a:fld>
            <a:endParaRPr lang="pt-B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21/10/16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‹n.º›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21/10/16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‹n.º›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latinLnBrk="0">
              <a:spcAft>
                <a:spcPts val="1000"/>
              </a:spcAft>
              <a:buNone/>
              <a:defRPr lang="pt-BR" sz="1800"/>
            </a:lvl1pPr>
            <a:lvl2pPr>
              <a:buNone/>
              <a:defRPr lang="pt-BR" sz="1200"/>
            </a:lvl2pPr>
            <a:lvl3pPr>
              <a:buNone/>
              <a:defRPr lang="pt-BR" sz="1000"/>
            </a:lvl3pPr>
            <a:lvl4pPr>
              <a:buNone/>
              <a:defRPr lang="pt-BR" sz="900"/>
            </a:lvl4pPr>
            <a:lvl5pPr>
              <a:buNone/>
              <a:defRPr lang="pt-BR"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21/10/16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‹n.º›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 latinLnBrk="0">
              <a:buFontTx/>
              <a:buNone/>
              <a:defRPr lang="pt-BR" sz="1700">
                <a:solidFill>
                  <a:schemeClr val="tx2"/>
                </a:solidFill>
              </a:defRPr>
            </a:lvl1pPr>
            <a:lvl2pPr>
              <a:buFontTx/>
              <a:buNone/>
              <a:defRPr lang="pt-BR" sz="1200"/>
            </a:lvl2pPr>
            <a:lvl3pPr>
              <a:buFontTx/>
              <a:buNone/>
              <a:defRPr lang="pt-BR" sz="1000"/>
            </a:lvl3pPr>
            <a:lvl4pPr>
              <a:buFontTx/>
              <a:buNone/>
              <a:defRPr lang="pt-BR" sz="900"/>
            </a:lvl4pPr>
            <a:lvl5pPr>
              <a:buFontTx/>
              <a:buNone/>
              <a:defRPr lang="pt-BR"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 latinLnBrk="0">
              <a:buNone/>
              <a:defRPr lang="pt-BR"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latinLnBrk="0">
              <a:buNone/>
              <a:defRPr lang="pt-BR" sz="24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pt-BR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21/10/16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‹n.º›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/>
        </p:nvSpPr>
        <p:spPr bwMode="white">
          <a:xfrm>
            <a:off x="0" y="311658"/>
            <a:ext cx="9144000" cy="129942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14" name="Rectangle 9"/>
          <p:cNvSpPr/>
          <p:nvPr userDrawn="1"/>
        </p:nvSpPr>
        <p:spPr>
          <a:xfrm>
            <a:off x="0" y="388620"/>
            <a:ext cx="683568" cy="1143000"/>
          </a:xfrm>
          <a:prstGeom prst="rect">
            <a:avLst/>
          </a:prstGeom>
          <a:solidFill>
            <a:srgbClr val="A6A6A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15" name="Rectangle 10"/>
          <p:cNvSpPr/>
          <p:nvPr userDrawn="1"/>
        </p:nvSpPr>
        <p:spPr>
          <a:xfrm>
            <a:off x="765048" y="388620"/>
            <a:ext cx="8378952" cy="1143000"/>
          </a:xfrm>
          <a:prstGeom prst="rect">
            <a:avLst/>
          </a:prstGeom>
          <a:solidFill>
            <a:srgbClr val="D9D9D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 sz="16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5048" y="388620"/>
            <a:ext cx="819944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pt-BR" dirty="0"/>
              <a:t>Clique para editar o estilo do título mestre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772816"/>
            <a:ext cx="8199440" cy="4353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estilos de texto </a:t>
            </a:r>
            <a:r>
              <a:rPr kumimoji="0" lang="pt-BR" dirty="0" smtClean="0"/>
              <a:t>Mestre</a:t>
            </a:r>
            <a:endParaRPr kumimoji="0" lang="pt-BR" dirty="0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latinLnBrk="0">
              <a:defRPr lang="pt-BR"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pt-BR"/>
              <a:pPr/>
              <a:t>21/10/16</a:t>
            </a:fld>
            <a:endParaRPr lang="pt-BR" dirty="0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latinLnBrk="0">
              <a:defRPr lang="pt-BR"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smtClean="0"/>
              <a:pPr/>
              <a:t>‹n.º›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pt-BR" sz="3600" b="1" kern="1200">
          <a:solidFill>
            <a:schemeClr val="accent1"/>
          </a:solidFill>
          <a:latin typeface="Shadows Into Light" panose="02000506000000020004" pitchFamily="2" charset="0"/>
          <a:ea typeface="+mj-ea"/>
          <a:cs typeface="+mj-cs"/>
        </a:defRPr>
      </a:lvl1pPr>
    </p:titleStyle>
    <p:bodyStyle>
      <a:lvl1pPr marL="0" indent="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None/>
        <a:defRPr kumimoji="0" lang="pt-BR" sz="2900" kern="1200">
          <a:solidFill>
            <a:schemeClr val="accent5">
              <a:lumMod val="50000"/>
            </a:schemeClr>
          </a:solidFill>
          <a:latin typeface="Candy Round BTN" panose="020F0604020102040306" pitchFamily="34" charset="0"/>
          <a:ea typeface="+mn-ea"/>
          <a:cs typeface="+mn-cs"/>
        </a:defRPr>
      </a:lvl1pPr>
      <a:lvl2pPr marL="365760" indent="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None/>
        <a:defRPr kumimoji="0" lang="pt-BR" sz="2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685800" indent="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None/>
        <a:defRPr kumimoji="0" lang="pt-BR" sz="23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143000" indent="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None/>
        <a:defRPr kumimoji="0" lang="pt-BR"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1600200" indent="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None/>
        <a:defRPr kumimoji="0" lang="pt-BR"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pt-BR" smtClean="0"/>
              <a:t>Mudança de comportamento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Reforma íntima</a:t>
            </a:r>
            <a:endParaRPr lang="pt-BR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50850" y="133010"/>
            <a:ext cx="7467600" cy="60960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lang="pt-BR" sz="2400" kern="1200">
                <a:solidFill>
                  <a:schemeClr val="bg2"/>
                </a:solidFill>
                <a:latin typeface="Candy Round BTN" panose="020F0604020102040306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lang="pt-BR" sz="2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lang="pt-BR" sz="23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lang="pt-BR"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lang="pt-BR"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pt-B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lang="pt-B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lang="pt-B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lang="pt-B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pt-BR" sz="1200" dirty="0" smtClean="0">
                <a:solidFill>
                  <a:schemeClr val="tx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Grupo Espírita </a:t>
            </a:r>
            <a:r>
              <a:rPr lang="pt-BR" sz="1200" dirty="0" err="1" smtClean="0">
                <a:solidFill>
                  <a:schemeClr val="tx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Guillon</a:t>
            </a:r>
            <a:r>
              <a:rPr lang="pt-BR" sz="1200" dirty="0" smtClean="0">
                <a:solidFill>
                  <a:schemeClr val="tx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Ribeiro</a:t>
            </a:r>
          </a:p>
          <a:p>
            <a:pPr algn="r">
              <a:spcBef>
                <a:spcPts val="0"/>
              </a:spcBef>
            </a:pPr>
            <a:r>
              <a:rPr lang="pt-BR" sz="1200" dirty="0" smtClean="0">
                <a:solidFill>
                  <a:schemeClr val="tx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Escola de Evangelização de Pacientes</a:t>
            </a:r>
            <a:endParaRPr lang="pt-BR" sz="1200" dirty="0">
              <a:solidFill>
                <a:schemeClr val="tx1">
                  <a:lumMod val="5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Por paradoxal que possa parecer, um fator abrange o outro. </a:t>
            </a:r>
          </a:p>
          <a:p>
            <a:pPr marL="682625" lvl="1" indent="-457200">
              <a:buFont typeface="+mj-lt"/>
              <a:buAutoNum type="arabicPeriod"/>
            </a:pPr>
            <a:r>
              <a:rPr lang="pt-BR" dirty="0" smtClean="0"/>
              <a:t>O ser humano que não exercita a autocrítica deixa de fortalecer e cultivar sua fé nos postulados cristãos, terminando por agir </a:t>
            </a:r>
            <a:r>
              <a:rPr lang="pt-BR" dirty="0" err="1" smtClean="0"/>
              <a:t>camufladamente</a:t>
            </a:r>
            <a:r>
              <a:rPr lang="pt-BR" dirty="0" smtClean="0"/>
              <a:t> no tocante aos seus sentimentos. </a:t>
            </a:r>
          </a:p>
          <a:p>
            <a:pPr marL="682625" lvl="1" indent="-457200">
              <a:buFont typeface="+mj-lt"/>
              <a:buAutoNum type="arabicPeriod"/>
            </a:pPr>
            <a:r>
              <a:rPr lang="pt-BR" dirty="0" smtClean="0"/>
              <a:t>Com isso, torna-se presa fácil dos inimigos do Bem. </a:t>
            </a:r>
          </a:p>
          <a:p>
            <a:pPr marL="682625" lvl="1" indent="-457200">
              <a:buFont typeface="+mj-lt"/>
              <a:buAutoNum type="arabicPeriod"/>
            </a:pPr>
            <a:r>
              <a:rPr lang="pt-BR" dirty="0" smtClean="0"/>
              <a:t>Atrai e deixa-se levar pela obsessão. </a:t>
            </a:r>
          </a:p>
          <a:p>
            <a:pPr marL="682625" lvl="1" indent="-457200">
              <a:buFont typeface="+mj-lt"/>
              <a:buAutoNum type="arabicPeriod"/>
            </a:pPr>
            <a:r>
              <a:rPr lang="pt-BR" dirty="0" smtClean="0"/>
              <a:t>Por outro lado, quem está sob esse processo nefasto, fraqueja nas condições efetivas de empreender a reforma íntima.</a:t>
            </a:r>
          </a:p>
          <a:p>
            <a:r>
              <a:rPr lang="pt-BR" dirty="0" smtClean="0"/>
              <a:t>Com isso, surge o círculo vicioso da obsessão-ausência de reforma íntima.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CAIRBAR</a:t>
            </a:r>
            <a:r>
              <a:rPr lang="pt-BR" dirty="0" smtClean="0"/>
              <a:t> </a:t>
            </a:r>
            <a:r>
              <a:rPr lang="pt-BR" dirty="0" err="1" smtClean="0"/>
              <a:t>SCHUTEL</a:t>
            </a:r>
            <a:r>
              <a:rPr lang="pt-BR" dirty="0" smtClean="0"/>
              <a:t>. </a:t>
            </a:r>
            <a:r>
              <a:rPr lang="pt-BR" i="1" dirty="0" smtClean="0"/>
              <a:t>Fundamentos da Reforma Íntima</a:t>
            </a:r>
            <a:r>
              <a:rPr lang="pt-BR" dirty="0" smtClean="0"/>
              <a:t>, cap. 8.)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Consequências da obsessão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0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765048" y="1772816"/>
            <a:ext cx="8199440" cy="216024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b="1" dirty="0" smtClean="0"/>
              <a:t>A descoberta do eu</a:t>
            </a:r>
            <a:r>
              <a:rPr lang="pt-BR" dirty="0" smtClean="0"/>
              <a:t>: quem sou, de onde vim, para onde vou; 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/>
              <a:t>O enriquecimento do eu</a:t>
            </a:r>
            <a:r>
              <a:rPr lang="pt-BR" dirty="0" smtClean="0"/>
              <a:t>: conhecer para ser;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/>
              <a:t>A vivência</a:t>
            </a:r>
            <a:r>
              <a:rPr lang="pt-BR" dirty="0" smtClean="0"/>
              <a:t>: que é a aplicação de toda a ética decorrente desse processo que nos leva a transformar-nos e a informar-nos.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Há três caminhos do processo de autoconsciência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974" y="4149080"/>
            <a:ext cx="3649588" cy="2433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Vazio comportamental e a troca de comportamento</a:t>
            </a:r>
            <a:endParaRPr lang="pt-BR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8732820"/>
              </p:ext>
            </p:extLst>
          </p:nvPr>
        </p:nvGraphicFramePr>
        <p:xfrm>
          <a:off x="483504" y="1845187"/>
          <a:ext cx="8405536" cy="4618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8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765048" y="1772816"/>
            <a:ext cx="4527032" cy="4824536"/>
          </a:xfrm>
        </p:spPr>
        <p:txBody>
          <a:bodyPr/>
          <a:lstStyle/>
          <a:p>
            <a:r>
              <a:rPr lang="pt-BR" dirty="0" smtClean="0"/>
              <a:t>“O essencial, em nossas tarefas de renovação, é trabalhar, fazer, auxiliar e produzir para o bem, fugindo à posição de espectadores indolentes.”</a:t>
            </a:r>
          </a:p>
          <a:p>
            <a:pPr marL="1341438" lvl="4"/>
            <a:r>
              <a:rPr lang="pt-BR" dirty="0" smtClean="0"/>
              <a:t>(EMMANUEL. </a:t>
            </a:r>
            <a:r>
              <a:rPr lang="pt-BR" i="1" dirty="0" smtClean="0"/>
              <a:t>Caminho Iluminado</a:t>
            </a:r>
            <a:r>
              <a:rPr lang="pt-BR" dirty="0" smtClean="0"/>
              <a:t>, lição “Imperioso discernir”.)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Como fazer a reforma íntima? </a:t>
            </a:r>
            <a:br>
              <a:rPr lang="pt-BR" smtClean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r="11352"/>
          <a:stretch/>
        </p:blipFill>
        <p:spPr>
          <a:xfrm>
            <a:off x="5583342" y="2996528"/>
            <a:ext cx="3165830" cy="2377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23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Prática da caridade</a:t>
            </a:r>
          </a:p>
          <a:p>
            <a:r>
              <a:rPr lang="pt-BR" dirty="0" smtClean="0"/>
              <a:t>Ter humildade</a:t>
            </a:r>
          </a:p>
          <a:p>
            <a:r>
              <a:rPr lang="pt-BR" dirty="0" smtClean="0"/>
              <a:t>Ser piedoso</a:t>
            </a:r>
          </a:p>
          <a:p>
            <a:r>
              <a:rPr lang="pt-BR" dirty="0" smtClean="0"/>
              <a:t>Ter paciência</a:t>
            </a:r>
          </a:p>
          <a:p>
            <a:r>
              <a:rPr lang="pt-BR" dirty="0" smtClean="0"/>
              <a:t>Ser obediente e resignado</a:t>
            </a:r>
          </a:p>
          <a:p>
            <a:r>
              <a:rPr lang="pt-BR" dirty="0" smtClean="0"/>
              <a:t>Ser bondoso</a:t>
            </a:r>
          </a:p>
          <a:p>
            <a:r>
              <a:rPr lang="pt-BR" dirty="0" smtClean="0"/>
              <a:t>Ser indulgência (não se preocupar em ver os defeitos dos outros)</a:t>
            </a:r>
          </a:p>
          <a:p>
            <a:r>
              <a:rPr lang="pt-BR" dirty="0" smtClean="0"/>
              <a:t>Ser amoroso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Há muitas oportunidades para mudar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988840"/>
            <a:ext cx="3731919" cy="2425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35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765048" y="1772816"/>
            <a:ext cx="4671048" cy="48245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“Conquanto precisemos batalhar incansavelmente no esclarecimento geral, usando processos justos e honestos, não esquecer que </a:t>
            </a:r>
            <a:r>
              <a:rPr lang="pt-BR" b="1" dirty="0" smtClean="0"/>
              <a:t>a propaganda principal é sempre aquela desenvolvida pelos próprios atos da criatura</a:t>
            </a:r>
            <a:r>
              <a:rPr lang="pt-BR" dirty="0" smtClean="0"/>
              <a:t>, através da exemplificação eloquente de nossa reforma íntima, nos padrões do Evangelho.”</a:t>
            </a:r>
          </a:p>
          <a:p>
            <a:pPr lvl="4"/>
            <a:r>
              <a:rPr lang="pt-BR" dirty="0" smtClean="0"/>
              <a:t>(ANDRÉ LUIZ. </a:t>
            </a:r>
            <a:r>
              <a:rPr lang="pt-BR" i="1" dirty="0" smtClean="0"/>
              <a:t>Conduta Espírita</a:t>
            </a:r>
            <a:r>
              <a:rPr lang="pt-BR" dirty="0" smtClean="0"/>
              <a:t>, cap. 13.)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Reforma íntima e exemplo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037991"/>
            <a:ext cx="3080427" cy="2294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08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765048" y="1772816"/>
            <a:ext cx="4599040" cy="48245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“O homem é o único animal ético existente. </a:t>
            </a:r>
          </a:p>
          <a:p>
            <a:r>
              <a:rPr lang="pt-BR" dirty="0" smtClean="0"/>
              <a:t>Para adquirir a condição de uma consciência ética é convidado a desafios contínuos, graças aos quais </a:t>
            </a:r>
            <a:r>
              <a:rPr lang="pt-BR" b="1" dirty="0" smtClean="0"/>
              <a:t>discerne o bem do mal</a:t>
            </a:r>
            <a:r>
              <a:rPr lang="pt-BR" dirty="0" smtClean="0"/>
              <a:t>, o belo do feio, o lógico do absurdo, imprimindo-se um comportamento que corresponda ao seu grau de compreensão existencial.” </a:t>
            </a:r>
          </a:p>
          <a:p>
            <a:pPr lvl="4"/>
            <a:r>
              <a:rPr lang="pt-BR" dirty="0" smtClean="0"/>
              <a:t>(JOANNA DE ANGELIS. </a:t>
            </a:r>
            <a:r>
              <a:rPr lang="pt-BR" i="1" dirty="0" smtClean="0"/>
              <a:t>O homem integral</a:t>
            </a:r>
            <a:r>
              <a:rPr lang="pt-BR" dirty="0" smtClean="0"/>
              <a:t>, cap. 8.)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Por que devemos estudar sobre reforma íntima?</a:t>
            </a:r>
            <a:endParaRPr lang="pt-BR" dirty="0"/>
          </a:p>
        </p:txBody>
      </p:sp>
      <p:pic>
        <p:nvPicPr>
          <p:cNvPr id="1026" name="Picture 2" descr="Resultado de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3022253" cy="2104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84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78" y="2366979"/>
            <a:ext cx="3002924" cy="3643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3995936" y="1772816"/>
            <a:ext cx="4968552" cy="4824536"/>
          </a:xfrm>
        </p:spPr>
        <p:txBody>
          <a:bodyPr/>
          <a:lstStyle/>
          <a:p>
            <a:r>
              <a:rPr lang="pt-BR" dirty="0" smtClean="0"/>
              <a:t>“</a:t>
            </a:r>
            <a:r>
              <a:rPr lang="pt-BR" i="1" dirty="0" smtClean="0"/>
              <a:t>Qual o meio prático mais eficaz para se melhorar nesta vida e resistir ao arrastamento do mal? </a:t>
            </a:r>
          </a:p>
          <a:p>
            <a:pPr lvl="1"/>
            <a:r>
              <a:rPr lang="pt-BR" dirty="0" smtClean="0"/>
              <a:t>‘Um sábio da Antiguidade </a:t>
            </a:r>
            <a:r>
              <a:rPr lang="pt-BR" dirty="0" err="1" smtClean="0"/>
              <a:t>vo-lo</a:t>
            </a:r>
            <a:r>
              <a:rPr lang="pt-BR" dirty="0" smtClean="0"/>
              <a:t> disse: </a:t>
            </a:r>
            <a:r>
              <a:rPr lang="pt-BR" i="1" dirty="0" smtClean="0"/>
              <a:t>Conhece-te a ti mesmo</a:t>
            </a:r>
            <a:r>
              <a:rPr lang="pt-BR" dirty="0" smtClean="0"/>
              <a:t>’.”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Livro dos Espíritos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919.)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Por que devemos estudar sobre reforma íntima?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625642" y="5229200"/>
            <a:ext cx="2917596" cy="56892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2400" dirty="0" smtClean="0">
                <a:latin typeface="Avenir Next" charset="0"/>
                <a:ea typeface="Avenir Next" charset="0"/>
                <a:cs typeface="Avenir Next" charset="0"/>
              </a:rPr>
              <a:t>Sócrates</a:t>
            </a:r>
            <a:endParaRPr lang="pt-BR" sz="24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2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“Reforma íntima é o renovar das esperanças interiores, tendo por meta o fortalecimento da fé, a solidificação do amor, a incessante busca do perdão, o cultivo dos sentimentos positivos e a finalização no aperfeiçoamento do ser.</a:t>
            </a:r>
          </a:p>
          <a:p>
            <a:r>
              <a:rPr lang="pt-BR" dirty="0" smtClean="0"/>
              <a:t>É o esforço que o ser humano faz para melhorar-se moralmente.”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CAIRBAR</a:t>
            </a:r>
            <a:r>
              <a:rPr lang="pt-BR" dirty="0" smtClean="0"/>
              <a:t> </a:t>
            </a:r>
            <a:r>
              <a:rPr lang="pt-BR" dirty="0" err="1" smtClean="0"/>
              <a:t>SCHUTEL</a:t>
            </a:r>
            <a:r>
              <a:rPr lang="pt-BR" dirty="0" smtClean="0"/>
              <a:t>. </a:t>
            </a:r>
            <a:r>
              <a:rPr lang="pt-BR" i="1" dirty="0" smtClean="0"/>
              <a:t>Fundamentos da Reforma Íntima</a:t>
            </a:r>
            <a:r>
              <a:rPr lang="pt-BR" dirty="0" smtClean="0"/>
              <a:t>, “Introdução”.)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que é reforma íntima?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765048" y="1772816"/>
            <a:ext cx="4599040" cy="4824536"/>
          </a:xfrm>
        </p:spPr>
        <p:txBody>
          <a:bodyPr/>
          <a:lstStyle/>
          <a:p>
            <a:r>
              <a:rPr lang="pt-BR" dirty="0" smtClean="0"/>
              <a:t>“Sua base de apoio fundamental são os </a:t>
            </a:r>
            <a:r>
              <a:rPr lang="pt-BR" b="1" dirty="0" smtClean="0"/>
              <a:t>ensinamentos de Jesus</a:t>
            </a:r>
            <a:r>
              <a:rPr lang="pt-BR" dirty="0" smtClean="0"/>
              <a:t>, que representam um roteiro luminoso rumo à conquista de um grau mais elevado na cadeia universal evolutiva.”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CAIRBAR</a:t>
            </a:r>
            <a:r>
              <a:rPr lang="pt-BR" dirty="0" smtClean="0"/>
              <a:t> </a:t>
            </a:r>
            <a:r>
              <a:rPr lang="pt-BR" dirty="0" err="1" smtClean="0"/>
              <a:t>SCHUTEL</a:t>
            </a:r>
            <a:r>
              <a:rPr lang="pt-BR" dirty="0" smtClean="0"/>
              <a:t>. </a:t>
            </a:r>
            <a:r>
              <a:rPr lang="pt-BR" i="1" dirty="0" smtClean="0"/>
              <a:t>Fundamentos da Reforma Íntima</a:t>
            </a:r>
            <a:r>
              <a:rPr lang="pt-BR" dirty="0" smtClean="0"/>
              <a:t>, “Introdução”.)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Em que devemos alicerçar nossa reforma íntima?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7240" r="24801"/>
          <a:stretch/>
        </p:blipFill>
        <p:spPr>
          <a:xfrm>
            <a:off x="5580112" y="2684896"/>
            <a:ext cx="3312368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88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557588"/>
            <a:r>
              <a:rPr lang="pt-BR" dirty="0" smtClean="0"/>
              <a:t>“Tem por sede, e momento principal, as passagens pelo plano material, ao longo das reencarnações. [...]</a:t>
            </a:r>
          </a:p>
          <a:p>
            <a:endParaRPr lang="pt-BR" dirty="0" smtClean="0"/>
          </a:p>
          <a:p>
            <a:r>
              <a:rPr lang="pt-BR" dirty="0" smtClean="0"/>
              <a:t>Aproveitar estágio por estágio, reencarnação por reencarnação, passo por passo, é a fórmula indicada para galgar os níveis que conduzem à plenitude.”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CAIRBAR</a:t>
            </a:r>
            <a:r>
              <a:rPr lang="pt-BR" dirty="0" smtClean="0"/>
              <a:t> </a:t>
            </a:r>
            <a:r>
              <a:rPr lang="pt-BR" dirty="0" err="1" smtClean="0"/>
              <a:t>SCHUTEL</a:t>
            </a:r>
            <a:r>
              <a:rPr lang="pt-BR" dirty="0" smtClean="0"/>
              <a:t>. </a:t>
            </a:r>
            <a:r>
              <a:rPr lang="pt-BR" i="1" dirty="0" smtClean="0"/>
              <a:t>Fundamentos da Reforma Íntima</a:t>
            </a:r>
            <a:r>
              <a:rPr lang="pt-BR" dirty="0" smtClean="0"/>
              <a:t>, “Introdução”.)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Quando deve ser realizada?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91" y="1844824"/>
            <a:ext cx="3162300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2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4427984" y="1772816"/>
            <a:ext cx="4536504" cy="4824536"/>
          </a:xfrm>
        </p:spPr>
        <p:txBody>
          <a:bodyPr/>
          <a:lstStyle/>
          <a:p>
            <a:r>
              <a:rPr lang="pt-BR" dirty="0" smtClean="0"/>
              <a:t>“Para alcançar a reforma íntima, deve o ser humano cultivar a vontade firme e consciente de que ela é o melhor  instrumento que possui para ser mais feliz e vencer tanto na caminhada material quanto na espiritual, paralelas que são.”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CAIRBAR</a:t>
            </a:r>
            <a:r>
              <a:rPr lang="pt-BR" dirty="0" smtClean="0"/>
              <a:t> </a:t>
            </a:r>
            <a:r>
              <a:rPr lang="pt-BR" dirty="0" err="1" smtClean="0"/>
              <a:t>SCHUTEL</a:t>
            </a:r>
            <a:r>
              <a:rPr lang="pt-BR" dirty="0" smtClean="0"/>
              <a:t>. Fundamentos da Reforma Íntima, cap. 6.)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Vontade: mola propulsora para a reforma íntima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18" y="2924944"/>
            <a:ext cx="3502226" cy="2530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316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 “O </a:t>
            </a:r>
            <a:r>
              <a:rPr lang="pt-BR" b="1" dirty="0" smtClean="0"/>
              <a:t>sofrimento</a:t>
            </a:r>
            <a:r>
              <a:rPr lang="pt-BR" dirty="0" smtClean="0"/>
              <a:t> lhes será inevitável, pois os seus conflitos internos estarão em ebulição e não bastará a aparência para concretizar verdadeiramente qualquer modificação substancial.</a:t>
            </a:r>
          </a:p>
          <a:p>
            <a:r>
              <a:rPr lang="pt-BR" dirty="0" smtClean="0"/>
              <a:t>Um dos primeiros entraves a ser removido é </a:t>
            </a:r>
            <a:r>
              <a:rPr lang="pt-BR" b="1" dirty="0" smtClean="0"/>
              <a:t>a ausência ou a dormência da autocrítica</a:t>
            </a:r>
            <a:r>
              <a:rPr lang="pt-BR" dirty="0" smtClean="0"/>
              <a:t>. As pessoas, de um modo geral, julgam-se isentas de avaliações ou se concedem o benefício da dúvida, o que dificulta ou impede o reconhecimento dos seus erros e dos desvios de toda ordem, muitas vezes a movimentá-las com frequência no cotidiano. (...) A ignorância é um sério entrave na renovação interior.</a:t>
            </a:r>
          </a:p>
          <a:p>
            <a:r>
              <a:rPr lang="pt-BR" dirty="0" smtClean="0"/>
              <a:t>(...) o segundo passo será </a:t>
            </a:r>
            <a:r>
              <a:rPr lang="pt-BR" b="1" dirty="0" smtClean="0"/>
              <a:t>agir com sinceridade</a:t>
            </a:r>
            <a:r>
              <a:rPr lang="pt-BR" dirty="0" smtClean="0"/>
              <a:t>. De nada adianta enganar-se na reforma íntima, porque se assim o fizer ela não será autêntica. (...) A sinceridade prevê a vontade de ouvir críticas para poder solucionar problemas, não com o sentido de </a:t>
            </a:r>
            <a:r>
              <a:rPr lang="pt-BR" dirty="0" err="1" smtClean="0"/>
              <a:t>retorsão</a:t>
            </a:r>
            <a:r>
              <a:rPr lang="pt-BR" dirty="0" smtClean="0"/>
              <a:t> ou revanche. </a:t>
            </a:r>
          </a:p>
          <a:p>
            <a:r>
              <a:rPr lang="pt-BR" dirty="0" smtClean="0"/>
              <a:t>Uma terceira dificuldade a ser enfrentada é a </a:t>
            </a:r>
            <a:r>
              <a:rPr lang="pt-BR" b="1" dirty="0" smtClean="0"/>
              <a:t>bagagem secular</a:t>
            </a:r>
            <a:r>
              <a:rPr lang="pt-BR" dirty="0" smtClean="0"/>
              <a:t> de erros e mazelas que o Espírito traz consigo ao longo do seu processo evolutivo. São fatores determinantes para a sua maior ou menor resistência ao processo de reforma íntima.”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CAIRBAR</a:t>
            </a:r>
            <a:r>
              <a:rPr lang="pt-BR" dirty="0" smtClean="0"/>
              <a:t> </a:t>
            </a:r>
            <a:r>
              <a:rPr lang="pt-BR" dirty="0" err="1" smtClean="0"/>
              <a:t>SCHUTEL</a:t>
            </a:r>
            <a:r>
              <a:rPr lang="pt-BR" dirty="0" smtClean="0"/>
              <a:t>. Fundamentos da Reforma Íntima, cap. 7.)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Por que temos tantas dificuldades para mudar e de fazer a reforma íntima?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4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765048" y="1772816"/>
            <a:ext cx="4887072" cy="4824536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“Pessoas envolvidas por obsessores tendem a pender para o mal, visto que os sentimentos predominantes nesses seres menos esclarecidos ainda estão distanciados dos ensinamentos de Jesus. </a:t>
            </a:r>
          </a:p>
          <a:p>
            <a:r>
              <a:rPr lang="pt-BR" dirty="0" smtClean="0"/>
              <a:t>Trilhando por sendas desapegadas do Bem, é natural que a </a:t>
            </a:r>
            <a:r>
              <a:rPr lang="pt-BR" b="1" dirty="0" smtClean="0"/>
              <a:t>reforma íntima lhes fique extremamente dificultosa</a:t>
            </a:r>
            <a:r>
              <a:rPr lang="pt-BR" dirty="0" smtClean="0"/>
              <a:t>, pois a melhoria interior dependerá da própria negação do processo obsessivo.”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CAIRBAR</a:t>
            </a:r>
            <a:r>
              <a:rPr lang="pt-BR" dirty="0" smtClean="0"/>
              <a:t> </a:t>
            </a:r>
            <a:r>
              <a:rPr lang="pt-BR" dirty="0" err="1" smtClean="0"/>
              <a:t>SCHUTEL</a:t>
            </a:r>
            <a:r>
              <a:rPr lang="pt-BR" dirty="0" smtClean="0"/>
              <a:t>. </a:t>
            </a:r>
            <a:r>
              <a:rPr lang="pt-BR" i="1" dirty="0" smtClean="0"/>
              <a:t>Fundamentos da Reforma Íntima</a:t>
            </a:r>
            <a:r>
              <a:rPr lang="pt-BR" dirty="0" smtClean="0"/>
              <a:t>, cap. 8.)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Reforma íntima e obsessão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852" y="3170671"/>
            <a:ext cx="2905125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40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amworkPresentation2_TP10228270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F145382-4E87-4F82-9EAC-FC393EFC95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do trabalho em equipe</Template>
  <TotalTime>1352</TotalTime>
  <Words>2193</Words>
  <Application>Microsoft Macintosh PowerPoint</Application>
  <PresentationFormat>Apresentação na tela (4:3)</PresentationFormat>
  <Paragraphs>130</Paragraphs>
  <Slides>15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.AppleSystemUIFont</vt:lpstr>
      <vt:lpstr>Avenir Next</vt:lpstr>
      <vt:lpstr>Calibri</vt:lpstr>
      <vt:lpstr>Candy Round BTN</vt:lpstr>
      <vt:lpstr>Georgia</vt:lpstr>
      <vt:lpstr>Shadows Into Light</vt:lpstr>
      <vt:lpstr>Wingdings</vt:lpstr>
      <vt:lpstr>Wingdings 2</vt:lpstr>
      <vt:lpstr>Arial</vt:lpstr>
      <vt:lpstr>TeamworkPresentation2_TP10228270</vt:lpstr>
      <vt:lpstr>Mudança de comportamento</vt:lpstr>
      <vt:lpstr>Por que devemos estudar sobre reforma íntima?</vt:lpstr>
      <vt:lpstr>Por que devemos estudar sobre reforma íntima?</vt:lpstr>
      <vt:lpstr>O que é reforma íntima?</vt:lpstr>
      <vt:lpstr>Em que devemos alicerçar nossa reforma íntima?</vt:lpstr>
      <vt:lpstr>Quando deve ser realizada?</vt:lpstr>
      <vt:lpstr>Vontade: mola propulsora para a reforma íntima</vt:lpstr>
      <vt:lpstr>Por que temos tantas dificuldades para mudar e de fazer a reforma íntima?</vt:lpstr>
      <vt:lpstr>Reforma íntima e obsessão</vt:lpstr>
      <vt:lpstr>Consequências da obsessão</vt:lpstr>
      <vt:lpstr>Há três caminhos do processo de autoconsciência</vt:lpstr>
      <vt:lpstr>Vazio comportamental e a troca de comportamento</vt:lpstr>
      <vt:lpstr>Como fazer a reforma íntima?  </vt:lpstr>
      <vt:lpstr>Há muitas oportunidades para mudar</vt:lpstr>
      <vt:lpstr>Reforma íntima e exemplo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trabalho em equipe</dc:title>
  <dc:creator>PaulaQE</dc:creator>
  <cp:keywords/>
  <cp:lastModifiedBy>Adriano Alves</cp:lastModifiedBy>
  <cp:revision>39</cp:revision>
  <dcterms:created xsi:type="dcterms:W3CDTF">2016-08-31T16:22:16Z</dcterms:created>
  <dcterms:modified xsi:type="dcterms:W3CDTF">2016-10-22T16:26:58Z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