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17"/>
  </p:notesMasterIdLst>
  <p:sldIdLst>
    <p:sldId id="256" r:id="rId2"/>
    <p:sldId id="267" r:id="rId3"/>
    <p:sldId id="258" r:id="rId4"/>
    <p:sldId id="271" r:id="rId5"/>
    <p:sldId id="259" r:id="rId6"/>
    <p:sldId id="257" r:id="rId7"/>
    <p:sldId id="268" r:id="rId8"/>
    <p:sldId id="270" r:id="rId9"/>
    <p:sldId id="269" r:id="rId10"/>
    <p:sldId id="272"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251" autoAdjust="0"/>
  </p:normalViewPr>
  <p:slideViewPr>
    <p:cSldViewPr snapToGrid="0">
      <p:cViewPr varScale="1">
        <p:scale>
          <a:sx n="93" d="100"/>
          <a:sy n="93" d="100"/>
        </p:scale>
        <p:origin x="-2000" y="-104"/>
      </p:cViewPr>
      <p:guideLst>
        <p:guide orient="horz" pos="2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748D-508C-4CDF-A215-0D2AD149433A}" type="datetimeFigureOut">
              <a:rPr lang="pt-BR" smtClean="0"/>
              <a:t>11/07/15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3DE45-DFF9-4EC3-8DE3-BF232D8C5BD9}" type="slidenum">
              <a:rPr lang="pt-BR" smtClean="0"/>
              <a:t>‹#›</a:t>
            </a:fld>
            <a:endParaRPr lang="pt-BR"/>
          </a:p>
        </p:txBody>
      </p:sp>
    </p:spTree>
    <p:extLst>
      <p:ext uri="{BB962C8B-B14F-4D97-AF65-F5344CB8AC3E}">
        <p14:creationId xmlns:p14="http://schemas.microsoft.com/office/powerpoint/2010/main" val="416250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Iniciar a palestra fazendo</a:t>
            </a:r>
            <a:r>
              <a:rPr lang="pt-BR" baseline="0" dirty="0" smtClean="0"/>
              <a:t> a distinção entre o que é sexo e o que é sexualidade.</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2</a:t>
            </a:fld>
            <a:endParaRPr lang="pt-BR"/>
          </a:p>
        </p:txBody>
      </p:sp>
    </p:spTree>
    <p:extLst>
      <p:ext uri="{BB962C8B-B14F-4D97-AF65-F5344CB8AC3E}">
        <p14:creationId xmlns:p14="http://schemas.microsoft.com/office/powerpoint/2010/main" val="27160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200" dirty="0" smtClean="0">
                <a:solidFill>
                  <a:schemeClr val="tx1"/>
                </a:solidFill>
                <a:latin typeface="Segoe UI Semilight" panose="020B0402040204020203" pitchFamily="34" charset="0"/>
                <a:cs typeface="Segoe UI Semilight" panose="020B0402040204020203" pitchFamily="34" charset="0"/>
              </a:rPr>
              <a:t>Chamar</a:t>
            </a:r>
            <a:r>
              <a:rPr lang="pt-BR" sz="1200" baseline="0" dirty="0" smtClean="0">
                <a:solidFill>
                  <a:schemeClr val="tx1"/>
                </a:solidFill>
                <a:latin typeface="Segoe UI Semilight" panose="020B0402040204020203" pitchFamily="34" charset="0"/>
                <a:cs typeface="Segoe UI Semilight" panose="020B0402040204020203" pitchFamily="34" charset="0"/>
              </a:rPr>
              <a:t> a atenção dos ouvintes para o cuidado que devemos ter com o outro. Segundo Emmanuel, </a:t>
            </a:r>
            <a:r>
              <a:rPr lang="pt-BR" sz="1200" dirty="0" smtClean="0">
                <a:solidFill>
                  <a:schemeClr val="tx1"/>
                </a:solidFill>
                <a:latin typeface="Segoe UI Semilight" panose="020B0402040204020203" pitchFamily="34" charset="0"/>
                <a:cs typeface="Segoe UI Semilight" panose="020B0402040204020203" pitchFamily="34" charset="0"/>
              </a:rPr>
              <a:t>“Conferir pretensa legitimidade às relações sexuais irresponsáveis seria tratar ‘consciências’ qual se fossem ‘coisas’, e, se as próprias coisas, na condição de objetos, reclamam respeito, que se dirá do acatamento devido à consciência de cada um.” </a:t>
            </a:r>
            <a:r>
              <a:rPr lang="pt-BR" sz="1000" dirty="0" smtClean="0">
                <a:solidFill>
                  <a:schemeClr val="tx1"/>
                </a:solidFill>
                <a:latin typeface="Segoe UI Semilight" panose="020B0402040204020203" pitchFamily="34" charset="0"/>
                <a:cs typeface="Segoe UI Semilight" panose="020B0402040204020203" pitchFamily="34" charset="0"/>
              </a:rPr>
              <a:t>(EMMANUEL. Vida e sexo, cap. 19). É preciso</a:t>
            </a:r>
            <a:r>
              <a:rPr lang="pt-BR" sz="1000" baseline="0" dirty="0" smtClean="0">
                <a:solidFill>
                  <a:schemeClr val="tx1"/>
                </a:solidFill>
                <a:latin typeface="Segoe UI Semilight" panose="020B0402040204020203" pitchFamily="34" charset="0"/>
                <a:cs typeface="Segoe UI Semilight" panose="020B0402040204020203" pitchFamily="34" charset="0"/>
              </a:rPr>
              <a:t> tratar as pessoas com profundo respeito. Chamar a atenção para a imagem que remete à ideia de que as pessoas são produtos.</a:t>
            </a:r>
            <a:endParaRPr lang="pt-BR" sz="1000" dirty="0" smtClean="0">
              <a:solidFill>
                <a:schemeClr val="tx1"/>
              </a:solidFill>
              <a:latin typeface="Segoe UI Semilight" panose="020B0402040204020203" pitchFamily="34" charset="0"/>
              <a:cs typeface="Segoe UI Semilight" panose="020B0402040204020203"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11</a:t>
            </a:fld>
            <a:endParaRPr lang="pt-BR"/>
          </a:p>
        </p:txBody>
      </p:sp>
    </p:spTree>
    <p:extLst>
      <p:ext uri="{BB962C8B-B14F-4D97-AF65-F5344CB8AC3E}">
        <p14:creationId xmlns:p14="http://schemas.microsoft.com/office/powerpoint/2010/main" val="159940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Discutir que entre os desregramentos sexuais, há também o desvio de conduta</a:t>
            </a:r>
            <a:r>
              <a:rPr lang="pt-BR" baseline="0" dirty="0" smtClean="0"/>
              <a:t> por meio do adultério. Tal ato não passará impune para aquele que o pratica. Devemos lembrar que dentro da lei de ação e reação, sofreremos as consequências dos próprios atos, nos comprometendo a reparar todos os danos que causarmos uns aos outros.</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12</a:t>
            </a:fld>
            <a:endParaRPr lang="pt-BR"/>
          </a:p>
        </p:txBody>
      </p:sp>
    </p:spTree>
    <p:extLst>
      <p:ext uri="{BB962C8B-B14F-4D97-AF65-F5344CB8AC3E}">
        <p14:creationId xmlns:p14="http://schemas.microsoft.com/office/powerpoint/2010/main" val="10483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Assim</a:t>
            </a:r>
            <a:r>
              <a:rPr lang="pt-BR" baseline="0" dirty="0" smtClean="0"/>
              <a:t> como qualquer outro processo de viciação, o tratamento para viciados em sexo deve ser encarado com muita seriedade. Deve começar pela vontade e esforço pessoal em busca da cura. A </a:t>
            </a:r>
            <a:r>
              <a:rPr lang="pt-BR" baseline="0" dirty="0" err="1" smtClean="0"/>
              <a:t>desobsessão</a:t>
            </a:r>
            <a:r>
              <a:rPr lang="pt-BR" baseline="0" dirty="0" smtClean="0"/>
              <a:t>, a </a:t>
            </a:r>
            <a:r>
              <a:rPr lang="pt-BR" baseline="0" dirty="0" err="1" smtClean="0"/>
              <a:t>fluidoretapia</a:t>
            </a:r>
            <a:r>
              <a:rPr lang="pt-BR" baseline="0" dirty="0" smtClean="0"/>
              <a:t> e o esclarecimento em torno do evangelho são fundamentais para o reajustamento pessoal.</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13</a:t>
            </a:fld>
            <a:endParaRPr lang="pt-BR"/>
          </a:p>
        </p:txBody>
      </p:sp>
    </p:spTree>
    <p:extLst>
      <p:ext uri="{BB962C8B-B14F-4D97-AF65-F5344CB8AC3E}">
        <p14:creationId xmlns:p14="http://schemas.microsoft.com/office/powerpoint/2010/main" val="742429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Segundo</a:t>
            </a:r>
            <a:r>
              <a:rPr lang="pt-BR" baseline="0" dirty="0" smtClean="0"/>
              <a:t> Emmanuel, no livro O Consolador, para reequilibrar as forças sexuais, é necessário a educação, o emprego digno das energias sexuais, responsabilidade e autocontrole.  A proibição, a abstinência imposta e outras formas livres de uso das energias sexuais, agravam o quadro do paciente.</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14</a:t>
            </a:fld>
            <a:endParaRPr lang="pt-BR"/>
          </a:p>
        </p:txBody>
      </p:sp>
    </p:spTree>
    <p:extLst>
      <p:ext uri="{BB962C8B-B14F-4D97-AF65-F5344CB8AC3E}">
        <p14:creationId xmlns:p14="http://schemas.microsoft.com/office/powerpoint/2010/main" val="7745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Encerrar a palestra refletindo</a:t>
            </a:r>
            <a:r>
              <a:rPr lang="pt-BR" baseline="0" dirty="0" smtClean="0"/>
              <a:t> que não temos condições de julgar quem quer que seja, sobretudo no campo sexual. A maioria de nós tem grandes dificuldades nessa área e necessita fazer esforços </a:t>
            </a:r>
            <a:r>
              <a:rPr lang="pt-BR" baseline="0" smtClean="0"/>
              <a:t>para equilibrar-se </a:t>
            </a:r>
            <a:r>
              <a:rPr lang="pt-BR" baseline="0" dirty="0" smtClean="0"/>
              <a:t>a si mesmo. </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15</a:t>
            </a:fld>
            <a:endParaRPr lang="pt-BR"/>
          </a:p>
        </p:txBody>
      </p:sp>
    </p:spTree>
    <p:extLst>
      <p:ext uri="{BB962C8B-B14F-4D97-AF65-F5344CB8AC3E}">
        <p14:creationId xmlns:p14="http://schemas.microsoft.com/office/powerpoint/2010/main" val="61589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Pontuar que ó</a:t>
            </a:r>
            <a:r>
              <a:rPr lang="pt-BR" baseline="0" dirty="0" smtClean="0"/>
              <a:t> sexo está a serviço do homem como mais uma possibilidade de crescimento espiritual. Diferentemente dos animais, o homem se utiliza do sexo não somente para a reprodução da espécie, mas para troca de afeto e energias.</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3</a:t>
            </a:fld>
            <a:endParaRPr lang="pt-BR"/>
          </a:p>
        </p:txBody>
      </p:sp>
    </p:spTree>
    <p:extLst>
      <p:ext uri="{BB962C8B-B14F-4D97-AF65-F5344CB8AC3E}">
        <p14:creationId xmlns:p14="http://schemas.microsoft.com/office/powerpoint/2010/main" val="199574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Entender que não</a:t>
            </a:r>
            <a:r>
              <a:rPr lang="pt-BR" baseline="0" dirty="0" smtClean="0"/>
              <a:t> se pode desvirtuar as finalidades do sexo, pois quaisquer desrespeitos gera naqueles que o praticam desequilíbrios diversos.</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4</a:t>
            </a:fld>
            <a:endParaRPr lang="pt-BR"/>
          </a:p>
        </p:txBody>
      </p:sp>
    </p:spTree>
    <p:extLst>
      <p:ext uri="{BB962C8B-B14F-4D97-AF65-F5344CB8AC3E}">
        <p14:creationId xmlns:p14="http://schemas.microsoft.com/office/powerpoint/2010/main" val="169856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palestrante</a:t>
            </a:r>
            <a:r>
              <a:rPr lang="pt-BR" baseline="0" dirty="0" smtClean="0"/>
              <a:t> deve, então, fazer uma síntese sobre quais as finalidade do sexo.</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5</a:t>
            </a:fld>
            <a:endParaRPr lang="pt-BR"/>
          </a:p>
        </p:txBody>
      </p:sp>
    </p:spTree>
    <p:extLst>
      <p:ext uri="{BB962C8B-B14F-4D97-AF65-F5344CB8AC3E}">
        <p14:creationId xmlns:p14="http://schemas.microsoft.com/office/powerpoint/2010/main" val="54099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r>
              <a:rPr lang="pt-BR" dirty="0" smtClean="0"/>
              <a:t>Compreender que a energia sexual é energia</a:t>
            </a:r>
            <a:r>
              <a:rPr lang="pt-BR" baseline="0" dirty="0" smtClean="0"/>
              <a:t> criadora e está na base da construção e sustentação de todas as civilizações da Terra. Sendo assim, </a:t>
            </a:r>
            <a:r>
              <a:rPr lang="pt-BR" dirty="0" smtClean="0"/>
              <a:t>“O sexo é departamento divino para a preservação da vida na Terra. Ínsito em todas as criaturas, o mecanismo da reprodução é comandado pela Mente Suprema, que gera automatismos iniciais até o momento da conquista da razão, na Humanidade, quando o discernimento estabelece a ética do comportamento saudável para a dignificação dos seres, arrancando-os dos impulsos meramente instintivos para as eleições do amor, em ascese transcendente.”</a:t>
            </a:r>
          </a:p>
          <a:p>
            <a:pPr marL="0" indent="0">
              <a:buNone/>
            </a:pPr>
            <a:endParaRPr lang="pt-BR" dirty="0" smtClean="0"/>
          </a:p>
          <a:p>
            <a:pPr marL="0" indent="0" algn="r">
              <a:buNone/>
            </a:pPr>
            <a:r>
              <a:rPr lang="pt-BR" sz="1000" dirty="0" smtClean="0"/>
              <a:t>(MANOEL P. DE MIRANDA. </a:t>
            </a:r>
            <a:r>
              <a:rPr lang="pt-BR" sz="1000" i="1" dirty="0" smtClean="0"/>
              <a:t>Trilhas da libertação, </a:t>
            </a:r>
            <a:r>
              <a:rPr lang="pt-BR" sz="1000" dirty="0" smtClean="0"/>
              <a:t>“Sexo e Responsabilidade”.)</a:t>
            </a:r>
          </a:p>
          <a:p>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6</a:t>
            </a:fld>
            <a:endParaRPr lang="pt-BR"/>
          </a:p>
        </p:txBody>
      </p:sp>
    </p:spTree>
    <p:extLst>
      <p:ext uri="{BB962C8B-B14F-4D97-AF65-F5344CB8AC3E}">
        <p14:creationId xmlns:p14="http://schemas.microsoft.com/office/powerpoint/2010/main" val="349928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Levar os pacientes a entenderem</a:t>
            </a:r>
            <a:r>
              <a:rPr lang="pt-BR" baseline="0" dirty="0" smtClean="0"/>
              <a:t> que o sexo no corpo físico, é uma manifestação da mente do espírito. Uma vez que este é equilibrado, suas atitudes perante o sexo também o serão. O contrário também é verdadeiro. O desequilíbrio sexual causará inevitavelmente uma </a:t>
            </a:r>
            <a:r>
              <a:rPr lang="pt-BR" baseline="0" dirty="0" err="1" smtClean="0"/>
              <a:t>desarmonização</a:t>
            </a:r>
            <a:r>
              <a:rPr lang="pt-BR" baseline="0" dirty="0" smtClean="0"/>
              <a:t> íntima, necessitando, como em qualquer outra circunstância de tratamento adequado.</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7</a:t>
            </a:fld>
            <a:endParaRPr lang="pt-BR"/>
          </a:p>
        </p:txBody>
      </p:sp>
    </p:spTree>
    <p:extLst>
      <p:ext uri="{BB962C8B-B14F-4D97-AF65-F5344CB8AC3E}">
        <p14:creationId xmlns:p14="http://schemas.microsoft.com/office/powerpoint/2010/main" val="297155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Por</a:t>
            </a:r>
            <a:r>
              <a:rPr lang="pt-BR" baseline="0" dirty="0" smtClean="0"/>
              <a:t> outro lado, quando o casal consegue lidar com as questões do sexo de forma equilibrada, ganha a concessão da proteção espiritual, inclusive nos momentos de intimidade.</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8</a:t>
            </a:fld>
            <a:endParaRPr lang="pt-BR"/>
          </a:p>
        </p:txBody>
      </p:sp>
    </p:spTree>
    <p:extLst>
      <p:ext uri="{BB962C8B-B14F-4D97-AF65-F5344CB8AC3E}">
        <p14:creationId xmlns:p14="http://schemas.microsoft.com/office/powerpoint/2010/main" val="288333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Quando</a:t>
            </a:r>
            <a:r>
              <a:rPr lang="pt-BR" baseline="0" dirty="0" smtClean="0"/>
              <a:t> as energias sexuais estão em desalinho, o homem ou a mulher podem sofrer com obsessões pertinazes que os induzem à viciação sexual.</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9</a:t>
            </a:fld>
            <a:endParaRPr lang="pt-BR"/>
          </a:p>
        </p:txBody>
      </p:sp>
    </p:spTree>
    <p:extLst>
      <p:ext uri="{BB962C8B-B14F-4D97-AF65-F5344CB8AC3E}">
        <p14:creationId xmlns:p14="http://schemas.microsoft.com/office/powerpoint/2010/main" val="189476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Analisando a conduta sexual nos dias</a:t>
            </a:r>
            <a:r>
              <a:rPr lang="pt-BR" baseline="0" dirty="0" smtClean="0"/>
              <a:t> de hoje, fácil é perceber que o sexo tem sido instrumento de viciação de inúmeras pessoas. Propagandas, músicas, programas e sites são usados como veículo de promoção do sexo desregrado.</a:t>
            </a:r>
            <a:endParaRPr lang="pt-BR" dirty="0"/>
          </a:p>
        </p:txBody>
      </p:sp>
      <p:sp>
        <p:nvSpPr>
          <p:cNvPr id="4" name="Espaço Reservado para Número de Slide 3"/>
          <p:cNvSpPr>
            <a:spLocks noGrp="1"/>
          </p:cNvSpPr>
          <p:nvPr>
            <p:ph type="sldNum" sz="quarter" idx="10"/>
          </p:nvPr>
        </p:nvSpPr>
        <p:spPr/>
        <p:txBody>
          <a:bodyPr/>
          <a:lstStyle/>
          <a:p>
            <a:fld id="{6603DE45-DFF9-4EC3-8DE3-BF232D8C5BD9}" type="slidenum">
              <a:rPr lang="pt-BR" smtClean="0"/>
              <a:t>10</a:t>
            </a:fld>
            <a:endParaRPr lang="pt-BR"/>
          </a:p>
        </p:txBody>
      </p:sp>
    </p:spTree>
    <p:extLst>
      <p:ext uri="{BB962C8B-B14F-4D97-AF65-F5344CB8AC3E}">
        <p14:creationId xmlns:p14="http://schemas.microsoft.com/office/powerpoint/2010/main" val="352433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26" name="Imagem 3"/>
          <p:cNvPicPr>
            <a:picLocks noChangeAspect="1"/>
          </p:cNvPicPr>
          <p:nvPr userDrawn="1"/>
        </p:nvPicPr>
        <p:blipFill rotWithShape="1">
          <a:blip r:embed="rId2"/>
          <a:srcRect l="18188" r="19661"/>
          <a:stretch/>
        </p:blipFill>
        <p:spPr>
          <a:xfrm>
            <a:off x="0" y="-2491"/>
            <a:ext cx="9144000" cy="6858000"/>
          </a:xfrm>
          <a:prstGeom prst="rect">
            <a:avLst/>
          </a:prstGeom>
          <a:noFill/>
          <a:ln>
            <a:noFill/>
          </a:ln>
        </p:spPr>
      </p:pic>
      <p:sp>
        <p:nvSpPr>
          <p:cNvPr id="9" name="Rectangle 8"/>
          <p:cNvSpPr/>
          <p:nvPr userDrawn="1"/>
        </p:nvSpPr>
        <p:spPr>
          <a:xfrm>
            <a:off x="1032938" y="3471334"/>
            <a:ext cx="6570134" cy="3234266"/>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04667" y="-8467"/>
            <a:ext cx="1448638" cy="6866467"/>
            <a:chOff x="6637896" y="-8467"/>
            <a:chExt cx="2515409" cy="6866467"/>
          </a:xfrm>
        </p:grpSpPr>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Freeform 27"/>
          <p:cNvSpPr/>
          <p:nvPr/>
        </p:nvSpPr>
        <p:spPr>
          <a:xfrm flipV="1">
            <a:off x="-8466" y="2387599"/>
            <a:ext cx="863600" cy="4470400"/>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404645" y="3810000"/>
            <a:ext cx="5826719" cy="1646302"/>
          </a:xfrm>
        </p:spPr>
        <p:txBody>
          <a:bodyPr anchor="b">
            <a:noAutofit/>
          </a:bodyPr>
          <a:lstStyle>
            <a:lvl1pPr algn="ctr">
              <a:defRPr sz="5400">
                <a:solidFill>
                  <a:schemeClr val="accent1">
                    <a:lumMod val="75000"/>
                  </a:schemeClr>
                </a:solidFill>
                <a:latin typeface="Century Gothic"/>
                <a:cs typeface="Century Gothic"/>
              </a:defRPr>
            </a:lvl1pPr>
          </a:lstStyle>
          <a:p>
            <a:r>
              <a:rPr lang="pt-BR" dirty="0" smtClean="0"/>
              <a:t>Clique para editar o título mestre</a:t>
            </a:r>
            <a:endParaRPr lang="en-US" dirty="0"/>
          </a:p>
        </p:txBody>
      </p:sp>
      <p:sp>
        <p:nvSpPr>
          <p:cNvPr id="3" name="Subtitle 2"/>
          <p:cNvSpPr>
            <a:spLocks noGrp="1"/>
          </p:cNvSpPr>
          <p:nvPr>
            <p:ph type="subTitle" idx="1"/>
          </p:nvPr>
        </p:nvSpPr>
        <p:spPr>
          <a:xfrm>
            <a:off x="1404645" y="5456300"/>
            <a:ext cx="5826719"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en-US" dirty="0"/>
          </a:p>
        </p:txBody>
      </p:sp>
      <p:sp>
        <p:nvSpPr>
          <p:cNvPr id="4" name="Date Placeholder 3"/>
          <p:cNvSpPr>
            <a:spLocks noGrp="1"/>
          </p:cNvSpPr>
          <p:nvPr>
            <p:ph type="dt" sz="half" idx="10"/>
          </p:nvPr>
        </p:nvSpPr>
        <p:spPr>
          <a:xfrm>
            <a:off x="5405258" y="15875"/>
            <a:ext cx="684132" cy="365125"/>
          </a:xfrm>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a:xfrm>
            <a:off x="609599" y="15875"/>
            <a:ext cx="4622973" cy="365125"/>
          </a:xfrm>
        </p:spPr>
        <p:txBody>
          <a:bodyPr/>
          <a:lstStyle/>
          <a:p>
            <a:endParaRPr lang="en-US" dirty="0"/>
          </a:p>
        </p:txBody>
      </p:sp>
      <p:sp>
        <p:nvSpPr>
          <p:cNvPr id="6" name="Slide Number Placeholder 5"/>
          <p:cNvSpPr>
            <a:spLocks noGrp="1"/>
          </p:cNvSpPr>
          <p:nvPr>
            <p:ph type="sldNum" sz="quarter" idx="12"/>
          </p:nvPr>
        </p:nvSpPr>
        <p:spPr>
          <a:xfrm>
            <a:off x="6444676" y="15875"/>
            <a:ext cx="51263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967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599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9202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267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1257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236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5200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074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320800"/>
          </a:xfrm>
        </p:spPr>
        <p:txBody>
          <a:bodyPr>
            <a:normAutofit/>
          </a:bodyPr>
          <a:lstStyle>
            <a:lvl1pPr>
              <a:defRPr sz="4000" b="0">
                <a:latin typeface="Century Gothic"/>
                <a:cs typeface="Century Gothic"/>
              </a:defRPr>
            </a:lvl1pPr>
          </a:lstStyle>
          <a:p>
            <a:r>
              <a:rPr lang="pt-BR" dirty="0" smtClean="0"/>
              <a:t>Clique para editar o título mestre</a:t>
            </a:r>
            <a:endParaRPr lang="en-US" dirty="0"/>
          </a:p>
        </p:txBody>
      </p:sp>
      <p:sp>
        <p:nvSpPr>
          <p:cNvPr id="3" name="Content Placeholder 2"/>
          <p:cNvSpPr>
            <a:spLocks noGrp="1"/>
          </p:cNvSpPr>
          <p:nvPr>
            <p:ph idx="1"/>
          </p:nvPr>
        </p:nvSpPr>
        <p:spPr>
          <a:xfrm>
            <a:off x="609599" y="1828800"/>
            <a:ext cx="6347714" cy="4453467"/>
          </a:xfrm>
        </p:spPr>
        <p:txBody>
          <a:bodyPr/>
          <a:lstStyle>
            <a:lvl1pPr marL="273050" indent="-273050" algn="just">
              <a:spcBef>
                <a:spcPts val="800"/>
              </a:spcBef>
              <a:buClr>
                <a:schemeClr val="accent2">
                  <a:lumMod val="60000"/>
                  <a:lumOff val="40000"/>
                </a:schemeClr>
              </a:buClr>
              <a:buSzPct val="90000"/>
              <a:buFont typeface="Apple Symbols"/>
              <a:buChar char="⎖"/>
              <a:defRPr sz="2400">
                <a:latin typeface="Century Gothic"/>
                <a:cs typeface="Century Gothic"/>
              </a:defRPr>
            </a:lvl1pPr>
            <a:lvl2pPr marL="623888" indent="-261938" algn="just">
              <a:spcBef>
                <a:spcPts val="600"/>
              </a:spcBef>
              <a:buClr>
                <a:schemeClr val="accent2">
                  <a:lumMod val="60000"/>
                  <a:lumOff val="40000"/>
                </a:schemeClr>
              </a:buClr>
              <a:buSzPct val="90000"/>
              <a:buFont typeface="Apple Symbols"/>
              <a:buChar char="⎖"/>
              <a:defRPr sz="2100">
                <a:latin typeface="Century Gothic"/>
                <a:cs typeface="Century Gothic"/>
              </a:defRPr>
            </a:lvl2pPr>
            <a:lvl3pPr marL="898525" indent="-176213" algn="just">
              <a:spcBef>
                <a:spcPts val="500"/>
              </a:spcBef>
              <a:buClr>
                <a:schemeClr val="accent2">
                  <a:lumMod val="60000"/>
                  <a:lumOff val="40000"/>
                </a:schemeClr>
              </a:buClr>
              <a:buSzPct val="90000"/>
              <a:buFont typeface="Apple Symbols"/>
              <a:buChar char="⎖"/>
              <a:defRPr sz="1900">
                <a:latin typeface="Century Gothic"/>
                <a:cs typeface="Century Gothic"/>
              </a:defRPr>
            </a:lvl3pPr>
            <a:lvl4pPr marL="1258888" indent="-185738" algn="just">
              <a:spcBef>
                <a:spcPts val="400"/>
              </a:spcBef>
              <a:buClr>
                <a:schemeClr val="accent2">
                  <a:lumMod val="60000"/>
                  <a:lumOff val="40000"/>
                </a:schemeClr>
              </a:buClr>
              <a:buSzPct val="90000"/>
              <a:buFont typeface="Apple Symbols"/>
              <a:buChar char="⎖"/>
              <a:defRPr sz="1700">
                <a:latin typeface="Century Gothic"/>
                <a:cs typeface="Century Gothic"/>
              </a:defRPr>
            </a:lvl4pPr>
            <a:lvl5pPr marL="1258888" indent="0" algn="r">
              <a:spcBef>
                <a:spcPts val="600"/>
              </a:spcBef>
              <a:spcAft>
                <a:spcPts val="1200"/>
              </a:spcAft>
              <a:buNone/>
              <a:defRPr sz="1400">
                <a:latin typeface="Century Gothic"/>
                <a:cs typeface="Century Gothic"/>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10"/>
          </p:nvPr>
        </p:nvSpPr>
        <p:spPr>
          <a:xfrm>
            <a:off x="5405258" y="6492875"/>
            <a:ext cx="684132" cy="365125"/>
          </a:xfrm>
        </p:spPr>
        <p:txBody>
          <a:bodyPr/>
          <a:lstStyle/>
          <a:p>
            <a:fld id="{42A54C80-263E-416B-A8E0-580EDEADCBDC}" type="datetimeFigureOut">
              <a:rPr lang="en-US" smtClean="0"/>
              <a:t>11/07/15</a:t>
            </a:fld>
            <a:endParaRPr lang="en-US" dirty="0"/>
          </a:p>
        </p:txBody>
      </p:sp>
      <p:sp>
        <p:nvSpPr>
          <p:cNvPr id="5" name="Footer Placeholder 4"/>
          <p:cNvSpPr>
            <a:spLocks noGrp="1"/>
          </p:cNvSpPr>
          <p:nvPr>
            <p:ph type="ftr" sz="quarter" idx="11"/>
          </p:nvPr>
        </p:nvSpPr>
        <p:spPr>
          <a:xfrm>
            <a:off x="609599" y="6492875"/>
            <a:ext cx="4622973" cy="365125"/>
          </a:xfrm>
        </p:spPr>
        <p:txBody>
          <a:bodyPr/>
          <a:lstStyle/>
          <a:p>
            <a:endParaRPr lang="en-US" dirty="0"/>
          </a:p>
        </p:txBody>
      </p:sp>
      <p:sp>
        <p:nvSpPr>
          <p:cNvPr id="6" name="Slide Number Placeholder 5"/>
          <p:cNvSpPr>
            <a:spLocks noGrp="1"/>
          </p:cNvSpPr>
          <p:nvPr>
            <p:ph type="sldNum" sz="quarter" idx="12"/>
          </p:nvPr>
        </p:nvSpPr>
        <p:spPr>
          <a:xfrm>
            <a:off x="6444676" y="6492875"/>
            <a:ext cx="512638" cy="365125"/>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1405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503791"/>
            <a:ext cx="6347715" cy="1826581"/>
          </a:xfrm>
        </p:spPr>
        <p:txBody>
          <a:bodyPr anchor="b">
            <a:normAutofit/>
          </a:bodyPr>
          <a:lstStyle>
            <a:lvl1pPr algn="l">
              <a:defRPr sz="4800" b="0" cap="none"/>
            </a:lvl1pPr>
          </a:lstStyle>
          <a:p>
            <a:r>
              <a:rPr lang="pt-BR" dirty="0" smtClean="0"/>
              <a:t>Clique para editar o título mestre</a:t>
            </a:r>
            <a:endParaRPr lang="en-US" dirty="0"/>
          </a:p>
        </p:txBody>
      </p:sp>
      <p:sp>
        <p:nvSpPr>
          <p:cNvPr id="3" name="Text Placeholder 2"/>
          <p:cNvSpPr>
            <a:spLocks noGrp="1"/>
          </p:cNvSpPr>
          <p:nvPr>
            <p:ph type="body" idx="1"/>
          </p:nvPr>
        </p:nvSpPr>
        <p:spPr>
          <a:xfrm>
            <a:off x="609598" y="4330371"/>
            <a:ext cx="6347715" cy="1154934"/>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Freeform 7"/>
          <p:cNvSpPr/>
          <p:nvPr/>
        </p:nvSpPr>
        <p:spPr>
          <a:xfrm rot="16200000">
            <a:off x="6439898" y="4153897"/>
            <a:ext cx="836209" cy="4571999"/>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8" name="Group 17"/>
          <p:cNvGrpSpPr/>
          <p:nvPr userDrawn="1"/>
        </p:nvGrpSpPr>
        <p:grpSpPr>
          <a:xfrm rot="16200000">
            <a:off x="2556746" y="-2556746"/>
            <a:ext cx="4030508" cy="9144001"/>
            <a:chOff x="5130830" y="-8468"/>
            <a:chExt cx="4030508" cy="6874935"/>
          </a:xfrm>
        </p:grpSpPr>
        <p:cxnSp>
          <p:nvCxnSpPr>
            <p:cNvPr id="9" name="Straight Connector 8"/>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Freeform 18"/>
          <p:cNvSpPr/>
          <p:nvPr userDrawn="1"/>
        </p:nvSpPr>
        <p:spPr>
          <a:xfrm rot="16200000">
            <a:off x="7131604" y="4845602"/>
            <a:ext cx="1734001" cy="2290789"/>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086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11/07/15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63407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325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334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15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11/07/15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53044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11/07/15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54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dirty="0" smtClean="0"/>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11/07/15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5676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4000" kern="1200">
          <a:solidFill>
            <a:schemeClr val="accent1"/>
          </a:solidFill>
          <a:latin typeface="Century Gothic"/>
          <a:ea typeface="+mj-ea"/>
          <a:cs typeface="Century Gothic"/>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pt-BR" dirty="0" smtClean="0"/>
              <a:t>V</a:t>
            </a:r>
            <a:r>
              <a:rPr lang="pt-BR" dirty="0" smtClean="0"/>
              <a:t>ÍCIOS</a:t>
            </a:r>
            <a:r>
              <a:rPr lang="pt-BR" dirty="0" smtClean="0"/>
              <a:t/>
            </a:r>
            <a:br>
              <a:rPr lang="pt-BR" dirty="0" smtClean="0"/>
            </a:br>
            <a:r>
              <a:rPr lang="pt-BR" sz="4400" dirty="0" smtClean="0"/>
              <a:t>Sexo desequilibrado</a:t>
            </a:r>
            <a:endParaRPr lang="pt-BR" sz="4400" dirty="0"/>
          </a:p>
        </p:txBody>
      </p:sp>
      <p:sp>
        <p:nvSpPr>
          <p:cNvPr id="3" name="Subtitle 2"/>
          <p:cNvSpPr>
            <a:spLocks noGrp="1"/>
          </p:cNvSpPr>
          <p:nvPr>
            <p:ph type="subTitle" idx="1"/>
          </p:nvPr>
        </p:nvSpPr>
        <p:spPr/>
        <p:txBody>
          <a:bodyPr anchor="b">
            <a:normAutofit/>
          </a:bodyPr>
          <a:lstStyle/>
          <a:p>
            <a:r>
              <a:rPr lang="pt-BR" dirty="0" smtClean="0">
                <a:latin typeface="Century Gothic"/>
                <a:cs typeface="Century Gothic"/>
              </a:rPr>
              <a:t>Escola </a:t>
            </a:r>
            <a:r>
              <a:rPr lang="pt-BR" dirty="0">
                <a:latin typeface="Century Gothic"/>
                <a:cs typeface="Century Gothic"/>
              </a:rPr>
              <a:t>de Evangelização de Pacientes</a:t>
            </a:r>
            <a:br>
              <a:rPr lang="pt-BR" dirty="0">
                <a:latin typeface="Century Gothic"/>
                <a:cs typeface="Century Gothic"/>
              </a:rPr>
            </a:br>
            <a:r>
              <a:rPr lang="pt-BR" sz="1600" dirty="0">
                <a:latin typeface="Century Gothic"/>
                <a:cs typeface="Century Gothic"/>
              </a:rPr>
              <a:t>Grupo Espírita </a:t>
            </a:r>
            <a:r>
              <a:rPr lang="pt-BR" sz="1600" dirty="0" err="1">
                <a:latin typeface="Century Gothic"/>
                <a:cs typeface="Century Gothic"/>
              </a:rPr>
              <a:t>Guillon</a:t>
            </a:r>
            <a:r>
              <a:rPr lang="pt-BR" sz="1600" dirty="0">
                <a:latin typeface="Century Gothic"/>
                <a:cs typeface="Century Gothic"/>
              </a:rPr>
              <a:t> </a:t>
            </a:r>
            <a:r>
              <a:rPr lang="pt-BR" sz="1600" dirty="0" smtClean="0">
                <a:latin typeface="Century Gothic"/>
                <a:cs typeface="Century Gothic"/>
              </a:rPr>
              <a:t>Ribeiro</a:t>
            </a:r>
            <a:endParaRPr lang="pt-BR" sz="1600" dirty="0">
              <a:latin typeface="Century Gothic"/>
              <a:cs typeface="Century Gothic"/>
            </a:endParaRPr>
          </a:p>
        </p:txBody>
      </p:sp>
    </p:spTree>
    <p:extLst>
      <p:ext uri="{BB962C8B-B14F-4D97-AF65-F5344CB8AC3E}">
        <p14:creationId xmlns:p14="http://schemas.microsoft.com/office/powerpoint/2010/main" val="3435447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Sexo e viciação</a:t>
            </a:r>
            <a:endParaRPr lang="pt-BR" dirty="0"/>
          </a:p>
        </p:txBody>
      </p:sp>
      <p:sp>
        <p:nvSpPr>
          <p:cNvPr id="3" name="Espaço Reservado para Conteúdo 2"/>
          <p:cNvSpPr>
            <a:spLocks noGrp="1"/>
          </p:cNvSpPr>
          <p:nvPr>
            <p:ph idx="1"/>
          </p:nvPr>
        </p:nvSpPr>
        <p:spPr>
          <a:xfrm>
            <a:off x="609599" y="1828800"/>
            <a:ext cx="5398779" cy="4453467"/>
          </a:xfrm>
        </p:spPr>
        <p:txBody>
          <a:bodyPr>
            <a:normAutofit fontScale="92500"/>
          </a:bodyPr>
          <a:lstStyle/>
          <a:p>
            <a:r>
              <a:rPr lang="pt-BR" dirty="0" smtClean="0"/>
              <a:t>“Infelizmente, em razão do prazer que proporciona, em todas as épocas e hoje, particularmente, o sexo tem sido instrumento de viciações ignóbeis, de explorações sórdidas, de crimes inimagináveis, tornando-se veículo de promoção social, comercial, artística e cultural, com graves e imprevisíveis consequências.”</a:t>
            </a:r>
          </a:p>
          <a:p>
            <a:pPr lvl="4"/>
            <a:r>
              <a:rPr lang="pt-BR" dirty="0" smtClean="0"/>
              <a:t>(MANOEL P. DE MIRANDA. </a:t>
            </a:r>
            <a:r>
              <a:rPr lang="pt-BR" i="1" dirty="0" smtClean="0"/>
              <a:t>Trilhas da Libertação</a:t>
            </a:r>
            <a:r>
              <a:rPr lang="pt-BR" dirty="0" smtClean="0"/>
              <a:t>, cap. “Sexo e Responsabilidade”.)</a:t>
            </a:r>
            <a:endParaRPr lang="pt-BR" dirty="0"/>
          </a:p>
        </p:txBody>
      </p:sp>
      <p:pic>
        <p:nvPicPr>
          <p:cNvPr id="6146" name="Picture 2" descr="http://1.bp.blogspot.com/-trtt2_yE0RY/TVlO7yM21BI/AAAAAAAACEM/HSMwk0KOztY/s400/cervejas-e-mulhe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6548">
            <a:off x="6390168" y="854904"/>
            <a:ext cx="2286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http://notapajos.globo.com/gifwrap.asp?id=22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1240">
            <a:off x="6235125" y="2623256"/>
            <a:ext cx="2534341" cy="1522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50" name="Picture 6" descr="http://2.bp.blogspot.com/-rifavDJvVVc/TZay6RR16YI/AAAAAAAAAa8/MRB5d_C92tU/s320/pornografia-na-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32763">
            <a:off x="6589912" y="4294472"/>
            <a:ext cx="1886511" cy="1973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57433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lstStyle/>
          <a:p>
            <a:r>
              <a:rPr lang="pt-BR" smtClean="0"/>
              <a:t>Qual deve ser nossa conduta sexual?</a:t>
            </a:r>
            <a:endParaRPr lang="pt-BR" dirty="0"/>
          </a:p>
        </p:txBody>
      </p:sp>
      <p:sp>
        <p:nvSpPr>
          <p:cNvPr id="3" name="Content Placeholder 2"/>
          <p:cNvSpPr>
            <a:spLocks noGrp="1"/>
          </p:cNvSpPr>
          <p:nvPr>
            <p:ph idx="1"/>
          </p:nvPr>
        </p:nvSpPr>
        <p:spPr>
          <a:xfrm>
            <a:off x="2785703" y="1828800"/>
            <a:ext cx="4465318" cy="4752695"/>
          </a:xfrm>
        </p:spPr>
        <p:txBody>
          <a:bodyPr>
            <a:normAutofit fontScale="85000" lnSpcReduction="20000"/>
          </a:bodyPr>
          <a:lstStyle/>
          <a:p>
            <a:r>
              <a:rPr lang="pt-BR" dirty="0" smtClean="0"/>
              <a:t>“Um compromisso sexual deve ser profundamente respeitado. </a:t>
            </a:r>
          </a:p>
          <a:p>
            <a:r>
              <a:rPr lang="pt-BR" dirty="0" smtClean="0"/>
              <a:t>Não podemos esquecer que a lesão emocional é talvez mais importante que a lesão física.</a:t>
            </a:r>
          </a:p>
          <a:p>
            <a:r>
              <a:rPr lang="pt-BR" dirty="0" smtClean="0"/>
              <a:t>Se alguém deseja se desincumbir de um compromisso afetivo deve fazê-lo com grandeza de pensamento e atitudes.</a:t>
            </a:r>
          </a:p>
          <a:p>
            <a:r>
              <a:rPr lang="pt-BR" dirty="0" smtClean="0"/>
              <a:t>Não compreendo a promiscuidade, mas a luta para que haja o relacionamento de alma para alma, com o respeito que devemos uns aos outros.”</a:t>
            </a:r>
          </a:p>
          <a:p>
            <a:pPr lvl="4"/>
            <a:r>
              <a:rPr lang="pt-BR" dirty="0" smtClean="0"/>
              <a:t>(EMMANUEL. </a:t>
            </a:r>
            <a:r>
              <a:rPr lang="pt-BR" i="1" dirty="0" smtClean="0"/>
              <a:t>Entender conversando</a:t>
            </a:r>
            <a:r>
              <a:rPr lang="pt-BR" dirty="0" smtClean="0"/>
              <a:t>, </a:t>
            </a:r>
            <a:br>
              <a:rPr lang="pt-BR" dirty="0" smtClean="0"/>
            </a:br>
            <a:r>
              <a:rPr lang="pt-BR" dirty="0" err="1" smtClean="0"/>
              <a:t>perg</a:t>
            </a:r>
            <a:r>
              <a:rPr lang="pt-BR" dirty="0" smtClean="0"/>
              <a:t>. 41)</a:t>
            </a:r>
          </a:p>
        </p:txBody>
      </p:sp>
      <p:pic>
        <p:nvPicPr>
          <p:cNvPr id="8" name="Imagem 7"/>
          <p:cNvPicPr>
            <a:picLocks noChangeAspect="1"/>
          </p:cNvPicPr>
          <p:nvPr/>
        </p:nvPicPr>
        <p:blipFill>
          <a:blip r:embed="rId3"/>
          <a:stretch>
            <a:fillRect/>
          </a:stretch>
        </p:blipFill>
        <p:spPr>
          <a:xfrm>
            <a:off x="374862" y="2041803"/>
            <a:ext cx="2346972" cy="3187891"/>
          </a:xfrm>
          <a:prstGeom prst="rect">
            <a:avLst/>
          </a:prstGeom>
        </p:spPr>
      </p:pic>
    </p:spTree>
    <p:extLst>
      <p:ext uri="{BB962C8B-B14F-4D97-AF65-F5344CB8AC3E}">
        <p14:creationId xmlns:p14="http://schemas.microsoft.com/office/powerpoint/2010/main" val="1075664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pt-BR" sz="3200" dirty="0" smtClean="0"/>
              <a:t>Que dizer dos relacionamentos extraconjugais?</a:t>
            </a:r>
            <a:endParaRPr lang="pt-BR" sz="3200" dirty="0"/>
          </a:p>
        </p:txBody>
      </p:sp>
      <p:sp>
        <p:nvSpPr>
          <p:cNvPr id="6" name="Espaço Reservado para Conteúdo 2"/>
          <p:cNvSpPr>
            <a:spLocks noGrp="1"/>
          </p:cNvSpPr>
          <p:nvPr>
            <p:ph idx="1"/>
          </p:nvPr>
        </p:nvSpPr>
        <p:spPr/>
        <p:txBody>
          <a:bodyPr/>
          <a:lstStyle/>
          <a:p>
            <a:r>
              <a:rPr lang="pt-BR" dirty="0" smtClean="0"/>
              <a:t>Todos os compromissos na vida sexual estão subordinados a lei de causa e efeito.</a:t>
            </a:r>
          </a:p>
          <a:p>
            <a:endParaRPr lang="pt-BR" dirty="0" smtClean="0"/>
          </a:p>
          <a:p>
            <a:r>
              <a:rPr lang="pt-BR" b="1" dirty="0" smtClean="0"/>
              <a:t>Quais prejuízos teremos?</a:t>
            </a:r>
          </a:p>
          <a:p>
            <a:pPr lvl="1"/>
            <a:r>
              <a:rPr lang="pt-BR" dirty="0" smtClean="0"/>
              <a:t>Responsabilidade pela lesão emocional que causar.</a:t>
            </a:r>
          </a:p>
          <a:p>
            <a:pPr lvl="1"/>
            <a:r>
              <a:rPr lang="pt-BR" dirty="0" smtClean="0"/>
              <a:t>Resgate das dificuldades que criou para o outro e para si mesmo.</a:t>
            </a:r>
          </a:p>
          <a:p>
            <a:pPr lvl="4"/>
            <a:r>
              <a:rPr lang="pt-BR" dirty="0" smtClean="0"/>
              <a:t>(EMMANUEL. </a:t>
            </a:r>
            <a:r>
              <a:rPr lang="pt-BR" i="1" dirty="0" smtClean="0"/>
              <a:t>Vida e Sexo</a:t>
            </a:r>
            <a:r>
              <a:rPr lang="pt-BR" dirty="0" smtClean="0"/>
              <a:t>, cap. 19)</a:t>
            </a:r>
          </a:p>
          <a:p>
            <a:endParaRPr lang="pt-BR" dirty="0" smtClean="0"/>
          </a:p>
          <a:p>
            <a:endParaRPr lang="pt-BR" dirty="0" smtClean="0"/>
          </a:p>
          <a:p>
            <a:endParaRPr lang="pt-BR" dirty="0"/>
          </a:p>
        </p:txBody>
      </p:sp>
    </p:spTree>
    <p:extLst>
      <p:ext uri="{BB962C8B-B14F-4D97-AF65-F5344CB8AC3E}">
        <p14:creationId xmlns:p14="http://schemas.microsoft.com/office/powerpoint/2010/main" val="145015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arn(inVertical)">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p:txBody>
          <a:bodyPr/>
          <a:lstStyle/>
          <a:p>
            <a:r>
              <a:rPr lang="pt-BR" smtClean="0"/>
              <a:t>Recuperação dos desequilíbrios sexuais</a:t>
            </a:r>
            <a:endParaRPr lang="pt-BR" dirty="0"/>
          </a:p>
        </p:txBody>
      </p:sp>
      <p:sp>
        <p:nvSpPr>
          <p:cNvPr id="9" name="Espaço Reservado para Conteúdo 2"/>
          <p:cNvSpPr>
            <a:spLocks noGrp="1"/>
          </p:cNvSpPr>
          <p:nvPr>
            <p:ph idx="1"/>
          </p:nvPr>
        </p:nvSpPr>
        <p:spPr/>
        <p:txBody>
          <a:bodyPr/>
          <a:lstStyle/>
          <a:p>
            <a:r>
              <a:rPr lang="pt-BR" dirty="0" smtClean="0"/>
              <a:t>É questão da alma. Requer processo individual de cura.</a:t>
            </a:r>
          </a:p>
          <a:p>
            <a:r>
              <a:rPr lang="pt-BR" dirty="0" smtClean="0"/>
              <a:t>Só o conhecimento superior gravado na própria alma pode opor barreiras aos desequilíbrios existentes.</a:t>
            </a:r>
          </a:p>
          <a:p>
            <a:r>
              <a:rPr lang="pt-BR" dirty="0" smtClean="0"/>
              <a:t>Traçar caminhos novos à energia criadora do sexo.</a:t>
            </a:r>
          </a:p>
          <a:p>
            <a:pPr lvl="4"/>
            <a:r>
              <a:rPr lang="pt-BR" dirty="0" smtClean="0"/>
              <a:t>(ANDRÉ LUIZ. </a:t>
            </a:r>
            <a:r>
              <a:rPr lang="pt-BR" i="1" dirty="0" smtClean="0"/>
              <a:t>Missionários da Luz</a:t>
            </a:r>
            <a:r>
              <a:rPr lang="pt-BR" dirty="0" smtClean="0"/>
              <a:t>, cap. 3 a 6)</a:t>
            </a:r>
            <a:endParaRPr lang="pt-BR" dirty="0"/>
          </a:p>
        </p:txBody>
      </p:sp>
    </p:spTree>
    <p:extLst>
      <p:ext uri="{BB962C8B-B14F-4D97-AF65-F5344CB8AC3E}">
        <p14:creationId xmlns:p14="http://schemas.microsoft.com/office/powerpoint/2010/main" val="1749060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Emprego das energias sexuais</a:t>
            </a:r>
            <a:endParaRPr lang="pt-BR" dirty="0"/>
          </a:p>
        </p:txBody>
      </p:sp>
      <p:sp>
        <p:nvSpPr>
          <p:cNvPr id="3" name="Espaço Reservado para Conteúdo 2"/>
          <p:cNvSpPr>
            <a:spLocks noGrp="1"/>
          </p:cNvSpPr>
          <p:nvPr>
            <p:ph idx="1"/>
          </p:nvPr>
        </p:nvSpPr>
        <p:spPr>
          <a:xfrm>
            <a:off x="609598" y="1828800"/>
            <a:ext cx="6777975" cy="4453467"/>
          </a:xfrm>
        </p:spPr>
        <p:txBody>
          <a:bodyPr numCol="2">
            <a:normAutofit/>
          </a:bodyPr>
          <a:lstStyle/>
          <a:p>
            <a:r>
              <a:rPr lang="pt-BR" b="1" dirty="0" smtClean="0"/>
              <a:t>NÃO</a:t>
            </a:r>
          </a:p>
          <a:p>
            <a:pPr lvl="1"/>
            <a:r>
              <a:rPr lang="pt-BR" dirty="0" smtClean="0"/>
              <a:t>Proibição</a:t>
            </a:r>
          </a:p>
          <a:p>
            <a:pPr lvl="1"/>
            <a:r>
              <a:rPr lang="pt-BR" dirty="0" smtClean="0"/>
              <a:t>Abstinência imposta</a:t>
            </a:r>
          </a:p>
          <a:p>
            <a:pPr lvl="1"/>
            <a:r>
              <a:rPr lang="pt-BR" dirty="0" smtClean="0"/>
              <a:t>Impulso livre</a:t>
            </a:r>
          </a:p>
          <a:p>
            <a:pPr lvl="1"/>
            <a:r>
              <a:rPr lang="pt-BR" dirty="0" smtClean="0"/>
              <a:t>Indisciplina</a:t>
            </a:r>
          </a:p>
          <a:p>
            <a:endParaRPr lang="pt-BR" dirty="0" smtClean="0"/>
          </a:p>
          <a:p>
            <a:endParaRPr lang="pt-BR" dirty="0"/>
          </a:p>
          <a:p>
            <a:endParaRPr lang="pt-BR" dirty="0" smtClean="0"/>
          </a:p>
          <a:p>
            <a:endParaRPr lang="pt-BR" dirty="0" smtClean="0"/>
          </a:p>
          <a:p>
            <a:endParaRPr lang="pt-BR" dirty="0" smtClean="0"/>
          </a:p>
          <a:p>
            <a:r>
              <a:rPr lang="pt-BR" b="1" dirty="0" smtClean="0"/>
              <a:t>MAS</a:t>
            </a:r>
          </a:p>
          <a:p>
            <a:pPr lvl="1"/>
            <a:r>
              <a:rPr lang="pt-BR" dirty="0" smtClean="0"/>
              <a:t>Educação</a:t>
            </a:r>
          </a:p>
          <a:p>
            <a:pPr lvl="1"/>
            <a:r>
              <a:rPr lang="pt-BR" dirty="0" smtClean="0"/>
              <a:t>Emprego digno</a:t>
            </a:r>
          </a:p>
          <a:p>
            <a:pPr lvl="1"/>
            <a:r>
              <a:rPr lang="pt-BR" dirty="0" smtClean="0"/>
              <a:t>Responsabilidade</a:t>
            </a:r>
          </a:p>
          <a:p>
            <a:pPr lvl="1"/>
            <a:r>
              <a:rPr lang="pt-BR" dirty="0" smtClean="0"/>
              <a:t>Controle</a:t>
            </a:r>
            <a:endParaRPr lang="pt-BR" dirty="0"/>
          </a:p>
        </p:txBody>
      </p:sp>
      <p:sp>
        <p:nvSpPr>
          <p:cNvPr id="18" name="Espaço Reservado para Conteúdo 2"/>
          <p:cNvSpPr txBox="1">
            <a:spLocks/>
          </p:cNvSpPr>
          <p:nvPr/>
        </p:nvSpPr>
        <p:spPr>
          <a:xfrm>
            <a:off x="611790" y="5762222"/>
            <a:ext cx="6347714" cy="672445"/>
          </a:xfrm>
          <a:prstGeom prst="rect">
            <a:avLst/>
          </a:prstGeom>
        </p:spPr>
        <p:txBody>
          <a:bodyPr vert="horz" lIns="91440" tIns="45720" rIns="91440" bIns="45720" rtlCol="0">
            <a:normAutofit/>
          </a:bodyPr>
          <a:lstStyle>
            <a:lvl1pPr marL="273050" indent="-273050" algn="just" defTabSz="457200" rtl="0" eaLnBrk="1" latinLnBrk="0" hangingPunct="1">
              <a:spcBef>
                <a:spcPts val="800"/>
              </a:spcBef>
              <a:spcAft>
                <a:spcPts val="0"/>
              </a:spcAft>
              <a:buClr>
                <a:schemeClr val="accent2">
                  <a:lumMod val="60000"/>
                  <a:lumOff val="40000"/>
                </a:schemeClr>
              </a:buClr>
              <a:buSzPct val="90000"/>
              <a:buFont typeface="Apple Symbols"/>
              <a:buChar char="⎖"/>
              <a:defRPr sz="2400" kern="1200">
                <a:solidFill>
                  <a:schemeClr val="tx1">
                    <a:lumMod val="75000"/>
                    <a:lumOff val="25000"/>
                  </a:schemeClr>
                </a:solidFill>
                <a:latin typeface="Century Gothic"/>
                <a:ea typeface="+mn-ea"/>
                <a:cs typeface="Century Gothic"/>
              </a:defRPr>
            </a:lvl1pPr>
            <a:lvl2pPr marL="623888" indent="-261938" algn="just" defTabSz="457200" rtl="0" eaLnBrk="1" latinLnBrk="0" hangingPunct="1">
              <a:spcBef>
                <a:spcPts val="600"/>
              </a:spcBef>
              <a:spcAft>
                <a:spcPts val="0"/>
              </a:spcAft>
              <a:buClr>
                <a:schemeClr val="accent2">
                  <a:lumMod val="60000"/>
                  <a:lumOff val="40000"/>
                </a:schemeClr>
              </a:buClr>
              <a:buSzPct val="90000"/>
              <a:buFont typeface="Apple Symbols"/>
              <a:buChar char="⎖"/>
              <a:defRPr sz="2100" kern="1200">
                <a:solidFill>
                  <a:schemeClr val="tx1">
                    <a:lumMod val="75000"/>
                    <a:lumOff val="25000"/>
                  </a:schemeClr>
                </a:solidFill>
                <a:latin typeface="Century Gothic"/>
                <a:ea typeface="+mn-ea"/>
                <a:cs typeface="Century Gothic"/>
              </a:defRPr>
            </a:lvl2pPr>
            <a:lvl3pPr marL="898525" indent="-176213" algn="just" defTabSz="457200" rtl="0" eaLnBrk="1" latinLnBrk="0" hangingPunct="1">
              <a:spcBef>
                <a:spcPts val="500"/>
              </a:spcBef>
              <a:spcAft>
                <a:spcPts val="0"/>
              </a:spcAft>
              <a:buClr>
                <a:schemeClr val="accent2">
                  <a:lumMod val="60000"/>
                  <a:lumOff val="40000"/>
                </a:schemeClr>
              </a:buClr>
              <a:buSzPct val="90000"/>
              <a:buFont typeface="Apple Symbols"/>
              <a:buChar char="⎖"/>
              <a:defRPr sz="1900" kern="1200">
                <a:solidFill>
                  <a:schemeClr val="tx1">
                    <a:lumMod val="75000"/>
                    <a:lumOff val="25000"/>
                  </a:schemeClr>
                </a:solidFill>
                <a:latin typeface="Century Gothic"/>
                <a:ea typeface="+mn-ea"/>
                <a:cs typeface="Century Gothic"/>
              </a:defRPr>
            </a:lvl3pPr>
            <a:lvl4pPr marL="1258888" indent="-185738" algn="just" defTabSz="457200" rtl="0" eaLnBrk="1" latinLnBrk="0" hangingPunct="1">
              <a:spcBef>
                <a:spcPts val="400"/>
              </a:spcBef>
              <a:spcAft>
                <a:spcPts val="0"/>
              </a:spcAft>
              <a:buClr>
                <a:schemeClr val="accent2">
                  <a:lumMod val="60000"/>
                  <a:lumOff val="40000"/>
                </a:schemeClr>
              </a:buClr>
              <a:buSzPct val="90000"/>
              <a:buFont typeface="Apple Symbols"/>
              <a:buChar char="⎖"/>
              <a:defRPr sz="1700" kern="1200">
                <a:solidFill>
                  <a:schemeClr val="tx1">
                    <a:lumMod val="75000"/>
                    <a:lumOff val="25000"/>
                  </a:schemeClr>
                </a:solidFill>
                <a:latin typeface="Century Gothic"/>
                <a:ea typeface="+mn-ea"/>
                <a:cs typeface="Century Gothic"/>
              </a:defRPr>
            </a:lvl4pPr>
            <a:lvl5pPr marL="1258888" indent="0" algn="r" defTabSz="457200" rtl="0" eaLnBrk="1" latinLnBrk="0" hangingPunct="1">
              <a:spcBef>
                <a:spcPts val="600"/>
              </a:spcBef>
              <a:spcAft>
                <a:spcPts val="1200"/>
              </a:spcAft>
              <a:buClr>
                <a:schemeClr val="accent1"/>
              </a:buClr>
              <a:buSzPct val="80000"/>
              <a:buFont typeface="Wingdings 3" charset="2"/>
              <a:buNone/>
              <a:defRPr sz="14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4"/>
            <a:r>
              <a:rPr lang="pt-BR" dirty="0"/>
              <a:t>(EMMANUEL. </a:t>
            </a:r>
            <a:r>
              <a:rPr lang="pt-BR" i="1" dirty="0"/>
              <a:t>O Consolador</a:t>
            </a:r>
            <a:r>
              <a:rPr lang="pt-BR" dirty="0"/>
              <a:t>, </a:t>
            </a:r>
            <a:r>
              <a:rPr lang="pt-BR" dirty="0" err="1"/>
              <a:t>perg</a:t>
            </a:r>
            <a:r>
              <a:rPr lang="pt-BR" dirty="0"/>
              <a:t>. 184</a:t>
            </a:r>
            <a:r>
              <a:rPr lang="pt-BR" dirty="0" smtClean="0"/>
              <a:t>)</a:t>
            </a:r>
            <a:endParaRPr lang="pt-BR" dirty="0"/>
          </a:p>
        </p:txBody>
      </p:sp>
    </p:spTree>
    <p:extLst>
      <p:ext uri="{BB962C8B-B14F-4D97-AF65-F5344CB8AC3E}">
        <p14:creationId xmlns:p14="http://schemas.microsoft.com/office/powerpoint/2010/main" val="1501747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1" end="1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p:tgtEl>
                                          <p:spTgt spid="3">
                                            <p:txEl>
                                              <p:pRg st="13" end="1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p:tgtEl>
                                          <p:spTgt spid="3">
                                            <p:txEl>
                                              <p:pRg st="14" end="14"/>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14" end="14"/>
                                            </p:txEl>
                                          </p:spTgt>
                                        </p:tgtEl>
                                      </p:cBhvr>
                                    </p:animEffect>
                                  </p:childTnLst>
                                </p:cTn>
                              </p:par>
                            </p:childTnLst>
                          </p:cTn>
                        </p:par>
                        <p:par>
                          <p:cTn id="51" fill="hold">
                            <p:stCondLst>
                              <p:cond delay="50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2231019" y="4661031"/>
            <a:ext cx="3618086" cy="1888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ítulo 1"/>
          <p:cNvSpPr>
            <a:spLocks noGrp="1"/>
          </p:cNvSpPr>
          <p:nvPr>
            <p:ph type="title"/>
          </p:nvPr>
        </p:nvSpPr>
        <p:spPr/>
        <p:txBody>
          <a:bodyPr/>
          <a:lstStyle/>
          <a:p>
            <a:r>
              <a:rPr lang="pt-BR" smtClean="0"/>
              <a:t>Reflexão</a:t>
            </a:r>
            <a:endParaRPr lang="pt-BR" dirty="0"/>
          </a:p>
        </p:txBody>
      </p:sp>
      <p:sp>
        <p:nvSpPr>
          <p:cNvPr id="3" name="Espaço Reservado para Conteúdo 2"/>
          <p:cNvSpPr>
            <a:spLocks noGrp="1"/>
          </p:cNvSpPr>
          <p:nvPr>
            <p:ph idx="1"/>
          </p:nvPr>
        </p:nvSpPr>
        <p:spPr>
          <a:xfrm>
            <a:off x="609599" y="1583929"/>
            <a:ext cx="6846252" cy="3044966"/>
          </a:xfrm>
        </p:spPr>
        <p:txBody>
          <a:bodyPr>
            <a:normAutofit fontScale="77500" lnSpcReduction="20000"/>
          </a:bodyPr>
          <a:lstStyle/>
          <a:p>
            <a:r>
              <a:rPr lang="pt-BR" dirty="0" smtClean="0"/>
              <a:t>“Companheiros da Terra, à frente de todas as complicações e problemas do sexo, abstende-vos de censura e condenação. Todos nós – os Espíritos em aperfeiçoamento nos climas do Planeta – estamos emergindo de passado multimilenar, em que as tramas da alma se entreteciam em labirintos de  sombra, para que as bênçãos do aprendizado se nos fixassem no espírito. Ainda assim, achamo-nos todos muito longe da meta por alcançar. Se alguém vos parece cair, sob enganos do sentimento, silenciai e esperai!”</a:t>
            </a:r>
          </a:p>
          <a:p>
            <a:pPr lvl="4"/>
            <a:r>
              <a:rPr lang="pt-BR" dirty="0" smtClean="0"/>
              <a:t>(EMMANUEL. </a:t>
            </a:r>
            <a:r>
              <a:rPr lang="pt-BR" i="1" dirty="0" smtClean="0"/>
              <a:t>Vida e Sexo</a:t>
            </a:r>
            <a:r>
              <a:rPr lang="pt-BR" dirty="0" smtClean="0"/>
              <a:t>, cap. 26)</a:t>
            </a:r>
          </a:p>
          <a:p>
            <a:endParaRPr lang="pt-BR" dirty="0"/>
          </a:p>
        </p:txBody>
      </p:sp>
    </p:spTree>
    <p:extLst>
      <p:ext uri="{BB962C8B-B14F-4D97-AF65-F5344CB8AC3E}">
        <p14:creationId xmlns:p14="http://schemas.microsoft.com/office/powerpoint/2010/main" val="3324762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Sexo e sexualidade são a mesma coisa?</a:t>
            </a:r>
            <a:endParaRPr lang="pt-BR" dirty="0"/>
          </a:p>
        </p:txBody>
      </p:sp>
      <p:sp>
        <p:nvSpPr>
          <p:cNvPr id="6" name="Text Placeholder 5"/>
          <p:cNvSpPr>
            <a:spLocks noGrp="1"/>
          </p:cNvSpPr>
          <p:nvPr>
            <p:ph type="body" idx="1"/>
          </p:nvPr>
        </p:nvSpPr>
        <p:spPr/>
        <p:txBody>
          <a:bodyPr/>
          <a:lstStyle/>
          <a:p>
            <a:endParaRPr lang="pt-BR"/>
          </a:p>
        </p:txBody>
      </p:sp>
    </p:spTree>
    <p:extLst>
      <p:ext uri="{BB962C8B-B14F-4D97-AF65-F5344CB8AC3E}">
        <p14:creationId xmlns:p14="http://schemas.microsoft.com/office/powerpoint/2010/main" val="16210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O que é sexo?</a:t>
            </a:r>
            <a:endParaRPr lang="pt-BR" dirty="0"/>
          </a:p>
        </p:txBody>
      </p:sp>
      <p:sp>
        <p:nvSpPr>
          <p:cNvPr id="4" name="Espaço Reservado para Conteúdo 2"/>
          <p:cNvSpPr>
            <a:spLocks noGrp="1"/>
          </p:cNvSpPr>
          <p:nvPr>
            <p:ph idx="1"/>
          </p:nvPr>
        </p:nvSpPr>
        <p:spPr/>
        <p:txBody>
          <a:bodyPr/>
          <a:lstStyle/>
          <a:p>
            <a:r>
              <a:rPr lang="pt-BR" dirty="0" smtClean="0"/>
              <a:t>Atributo não apensas respeitável, mas profundamente santo na natureza.</a:t>
            </a:r>
          </a:p>
          <a:p>
            <a:r>
              <a:rPr lang="pt-BR" b="1" dirty="0" smtClean="0"/>
              <a:t>EXIGE</a:t>
            </a:r>
            <a:r>
              <a:rPr lang="pt-BR" dirty="0" smtClean="0"/>
              <a:t>:</a:t>
            </a:r>
          </a:p>
          <a:p>
            <a:pPr lvl="1"/>
            <a:r>
              <a:rPr lang="pt-BR" dirty="0" smtClean="0"/>
              <a:t>Educação</a:t>
            </a:r>
          </a:p>
          <a:p>
            <a:pPr lvl="1"/>
            <a:r>
              <a:rPr lang="pt-BR" dirty="0" smtClean="0"/>
              <a:t>Controle</a:t>
            </a:r>
          </a:p>
          <a:p>
            <a:pPr lvl="1"/>
            <a:r>
              <a:rPr lang="pt-BR" dirty="0" smtClean="0"/>
              <a:t>Responsabilidade</a:t>
            </a:r>
          </a:p>
          <a:p>
            <a:pPr lvl="1"/>
            <a:r>
              <a:rPr lang="pt-BR" dirty="0" smtClean="0"/>
              <a:t>Discernimento</a:t>
            </a:r>
          </a:p>
          <a:p>
            <a:endParaRPr lang="pt-BR" dirty="0" smtClean="0"/>
          </a:p>
          <a:p>
            <a:r>
              <a:rPr lang="pt-BR" dirty="0" smtClean="0"/>
              <a:t>Onde e quando se expresse.</a:t>
            </a:r>
          </a:p>
          <a:p>
            <a:pPr lvl="4"/>
            <a:r>
              <a:rPr lang="pt-BR" dirty="0" smtClean="0"/>
              <a:t>(EMMANUEL. </a:t>
            </a:r>
            <a:r>
              <a:rPr lang="pt-BR" i="1" dirty="0" smtClean="0"/>
              <a:t>Vida e Sexo</a:t>
            </a:r>
            <a:r>
              <a:rPr lang="pt-BR" dirty="0" smtClean="0"/>
              <a:t>, cap. 1)</a:t>
            </a:r>
            <a:endParaRPr lang="pt-BR" dirty="0"/>
          </a:p>
        </p:txBody>
      </p:sp>
      <p:pic>
        <p:nvPicPr>
          <p:cNvPr id="2" name="Imagem 1"/>
          <p:cNvPicPr>
            <a:picLocks noChangeAspect="1"/>
          </p:cNvPicPr>
          <p:nvPr/>
        </p:nvPicPr>
        <p:blipFill>
          <a:blip r:embed="rId3"/>
          <a:stretch>
            <a:fillRect/>
          </a:stretch>
        </p:blipFill>
        <p:spPr>
          <a:xfrm>
            <a:off x="3872752" y="2831274"/>
            <a:ext cx="3386516" cy="2200521"/>
          </a:xfrm>
          <a:prstGeom prst="rect">
            <a:avLst/>
          </a:prstGeom>
        </p:spPr>
      </p:pic>
    </p:spTree>
    <p:extLst>
      <p:ext uri="{BB962C8B-B14F-4D97-AF65-F5344CB8AC3E}">
        <p14:creationId xmlns:p14="http://schemas.microsoft.com/office/powerpoint/2010/main" val="226621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arn(inVertical)">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scomofazdotcom.files.wordpress.com/2012/04/homem-e-mulh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7" t="8755" r="2334" b="35125"/>
          <a:stretch/>
        </p:blipFill>
        <p:spPr bwMode="auto">
          <a:xfrm>
            <a:off x="4339988" y="1415042"/>
            <a:ext cx="3755042" cy="2183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ítulo 1"/>
          <p:cNvSpPr>
            <a:spLocks noGrp="1"/>
          </p:cNvSpPr>
          <p:nvPr>
            <p:ph type="title"/>
          </p:nvPr>
        </p:nvSpPr>
        <p:spPr/>
        <p:txBody>
          <a:bodyPr/>
          <a:lstStyle/>
          <a:p>
            <a:r>
              <a:rPr lang="pt-BR" smtClean="0"/>
              <a:t>Finalidades do sexo</a:t>
            </a:r>
            <a:endParaRPr lang="pt-BR" dirty="0"/>
          </a:p>
        </p:txBody>
      </p:sp>
      <p:sp>
        <p:nvSpPr>
          <p:cNvPr id="4" name="Content Placeholder 3"/>
          <p:cNvSpPr>
            <a:spLocks noGrp="1"/>
          </p:cNvSpPr>
          <p:nvPr>
            <p:ph idx="1"/>
          </p:nvPr>
        </p:nvSpPr>
        <p:spPr>
          <a:xfrm>
            <a:off x="609599" y="1828800"/>
            <a:ext cx="6347714" cy="4643459"/>
          </a:xfrm>
        </p:spPr>
        <p:txBody>
          <a:bodyPr>
            <a:normAutofit fontScale="92500" lnSpcReduction="20000"/>
          </a:bodyPr>
          <a:lstStyle/>
          <a:p>
            <a:r>
              <a:rPr lang="pt-BR" dirty="0" smtClean="0"/>
              <a:t>Reencarnaç</a:t>
            </a:r>
            <a:r>
              <a:rPr lang="pt-BR" dirty="0" smtClean="0"/>
              <a:t>ão</a:t>
            </a:r>
            <a:r>
              <a:rPr lang="pt-BR" dirty="0" smtClean="0"/>
              <a:t>;</a:t>
            </a:r>
          </a:p>
          <a:p>
            <a:r>
              <a:rPr lang="pt-BR" dirty="0" smtClean="0"/>
              <a:t>Permuta de hormônios </a:t>
            </a:r>
            <a:br>
              <a:rPr lang="pt-BR" dirty="0" smtClean="0"/>
            </a:br>
            <a:r>
              <a:rPr lang="pt-BR" dirty="0" smtClean="0"/>
              <a:t>físicos e psíquicos;</a:t>
            </a:r>
          </a:p>
          <a:p>
            <a:r>
              <a:rPr lang="pt-BR" dirty="0" smtClean="0"/>
              <a:t>União dos sentimentos </a:t>
            </a:r>
            <a:br>
              <a:rPr lang="pt-BR" dirty="0" smtClean="0"/>
            </a:br>
            <a:r>
              <a:rPr lang="pt-BR" dirty="0" smtClean="0"/>
              <a:t>e a fixação dos afetos.</a:t>
            </a:r>
          </a:p>
          <a:p>
            <a:endParaRPr lang="pt-BR" dirty="0" smtClean="0"/>
          </a:p>
          <a:p>
            <a:endParaRPr lang="pt-BR" dirty="0" smtClean="0"/>
          </a:p>
          <a:p>
            <a:r>
              <a:rPr lang="pt-BR" dirty="0" smtClean="0"/>
              <a:t>“Quaisquer desrespeitos às suas finalidade superiores tornam-se fatores de desequilíbrios, de desajustes de perturbações, gerando ódios inomináveis, rudes embates, sofrimentos dolorosos, sequelas espirituais demoradas...” </a:t>
            </a:r>
          </a:p>
          <a:p>
            <a:pPr lvl="4"/>
            <a:r>
              <a:rPr lang="pt-BR" dirty="0" smtClean="0"/>
              <a:t>(MANOEL P. DE MIRANDA. </a:t>
            </a:r>
            <a:r>
              <a:rPr lang="pt-BR" i="1" dirty="0" smtClean="0"/>
              <a:t>Trilhas da libertação</a:t>
            </a:r>
            <a:r>
              <a:rPr lang="pt-BR" dirty="0" smtClean="0"/>
              <a:t>, cap. “Sexo e Responsabilidade”)</a:t>
            </a:r>
            <a:endParaRPr lang="pt-BR" dirty="0"/>
          </a:p>
        </p:txBody>
      </p:sp>
    </p:spTree>
    <p:extLst>
      <p:ext uri="{BB962C8B-B14F-4D97-AF65-F5344CB8AC3E}">
        <p14:creationId xmlns:p14="http://schemas.microsoft.com/office/powerpoint/2010/main" val="1945798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r>
              <a:rPr lang="pt-BR" smtClean="0"/>
              <a:t>Devemos ao sexo</a:t>
            </a:r>
            <a:endParaRPr lang="pt-BR" dirty="0"/>
          </a:p>
        </p:txBody>
      </p:sp>
      <p:sp>
        <p:nvSpPr>
          <p:cNvPr id="3" name="Content Placeholder 2"/>
          <p:cNvSpPr>
            <a:spLocks noGrp="1"/>
          </p:cNvSpPr>
          <p:nvPr>
            <p:ph idx="1"/>
          </p:nvPr>
        </p:nvSpPr>
        <p:spPr/>
        <p:txBody>
          <a:bodyPr/>
          <a:lstStyle/>
          <a:p>
            <a:r>
              <a:rPr lang="pt-BR" dirty="0" smtClean="0"/>
              <a:t> O instituto da reencarnação</a:t>
            </a:r>
          </a:p>
          <a:p>
            <a:r>
              <a:rPr lang="pt-BR" dirty="0" smtClean="0"/>
              <a:t> As alegrias do afeto</a:t>
            </a:r>
          </a:p>
          <a:p>
            <a:r>
              <a:rPr lang="pt-BR" dirty="0" smtClean="0"/>
              <a:t> As bênçãos da família</a:t>
            </a:r>
          </a:p>
          <a:p>
            <a:pPr lvl="4"/>
            <a:r>
              <a:rPr lang="pt-BR" dirty="0" smtClean="0"/>
              <a:t>(EMMANUEL. </a:t>
            </a:r>
            <a:r>
              <a:rPr lang="pt-BR" i="1" dirty="0" smtClean="0"/>
              <a:t>Vida e Sexo</a:t>
            </a:r>
            <a:r>
              <a:rPr lang="pt-BR" dirty="0" smtClean="0"/>
              <a:t>, cap. 1)</a:t>
            </a:r>
            <a:endParaRPr lang="pt-BR" dirty="0"/>
          </a:p>
        </p:txBody>
      </p:sp>
      <p:pic>
        <p:nvPicPr>
          <p:cNvPr id="10" name="Imagem 9"/>
          <p:cNvPicPr>
            <a:picLocks noChangeAspect="1"/>
          </p:cNvPicPr>
          <p:nvPr/>
        </p:nvPicPr>
        <p:blipFill>
          <a:blip r:embed="rId3"/>
          <a:stretch>
            <a:fillRect/>
          </a:stretch>
        </p:blipFill>
        <p:spPr>
          <a:xfrm>
            <a:off x="1200466" y="3912065"/>
            <a:ext cx="3729416" cy="2402948"/>
          </a:xfrm>
          <a:prstGeom prst="rect">
            <a:avLst/>
          </a:prstGeom>
        </p:spPr>
      </p:pic>
    </p:spTree>
    <p:extLst>
      <p:ext uri="{BB962C8B-B14F-4D97-AF65-F5344CB8AC3E}">
        <p14:creationId xmlns:p14="http://schemas.microsoft.com/office/powerpoint/2010/main" val="1841307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3"/>
          <a:stretch>
            <a:fillRect/>
          </a:stretch>
        </p:blipFill>
        <p:spPr>
          <a:xfrm>
            <a:off x="4835158" y="2133600"/>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pt-BR" smtClean="0"/>
              <a:t>A energia sexual</a:t>
            </a:r>
            <a:endParaRPr lang="pt-BR" dirty="0"/>
          </a:p>
        </p:txBody>
      </p:sp>
      <p:sp>
        <p:nvSpPr>
          <p:cNvPr id="3" name="Content Placeholder 2"/>
          <p:cNvSpPr>
            <a:spLocks noGrp="1"/>
          </p:cNvSpPr>
          <p:nvPr>
            <p:ph idx="1"/>
          </p:nvPr>
        </p:nvSpPr>
        <p:spPr>
          <a:xfrm>
            <a:off x="609599" y="1828800"/>
            <a:ext cx="3962401" cy="4453467"/>
          </a:xfrm>
        </p:spPr>
        <p:txBody>
          <a:bodyPr>
            <a:normAutofit fontScale="92500"/>
          </a:bodyPr>
          <a:lstStyle/>
          <a:p>
            <a:r>
              <a:rPr lang="pt-BR" b="1" dirty="0" smtClean="0"/>
              <a:t>A utilização da energia sexual verte da criação divina para:</a:t>
            </a:r>
          </a:p>
          <a:p>
            <a:pPr lvl="1"/>
            <a:r>
              <a:rPr lang="pt-BR" dirty="0" smtClean="0"/>
              <a:t>construção e sustentação de todas as civilizações da Terra.</a:t>
            </a:r>
          </a:p>
          <a:p>
            <a:r>
              <a:rPr lang="pt-BR" b="1" dirty="0" smtClean="0"/>
              <a:t>Suas consequências:</a:t>
            </a:r>
          </a:p>
          <a:p>
            <a:pPr lvl="1"/>
            <a:r>
              <a:rPr lang="pt-BR" dirty="0" smtClean="0"/>
              <a:t>felizes ou infelizes,</a:t>
            </a:r>
          </a:p>
          <a:p>
            <a:pPr lvl="1"/>
            <a:r>
              <a:rPr lang="pt-BR" dirty="0" smtClean="0"/>
              <a:t>construtivas ou destrutivas,</a:t>
            </a:r>
          </a:p>
          <a:p>
            <a:pPr lvl="1"/>
            <a:r>
              <a:rPr lang="pt-BR" dirty="0" smtClean="0"/>
              <a:t>conforme a orientação que se dê.</a:t>
            </a:r>
          </a:p>
          <a:p>
            <a:pPr lvl="4"/>
            <a:r>
              <a:rPr lang="pt-BR" dirty="0" smtClean="0"/>
              <a:t>(EMMANUEL. </a:t>
            </a:r>
            <a:r>
              <a:rPr lang="pt-BR" i="1" dirty="0" smtClean="0"/>
              <a:t>Vida e Sexo</a:t>
            </a:r>
            <a:r>
              <a:rPr lang="pt-BR" dirty="0" smtClean="0"/>
              <a:t>, cap. 5)</a:t>
            </a:r>
            <a:endParaRPr lang="pt-BR" dirty="0"/>
          </a:p>
        </p:txBody>
      </p:sp>
    </p:spTree>
    <p:extLst>
      <p:ext uri="{BB962C8B-B14F-4D97-AF65-F5344CB8AC3E}">
        <p14:creationId xmlns:p14="http://schemas.microsoft.com/office/powerpoint/2010/main" val="3883447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r>
              <a:rPr lang="pt-BR" smtClean="0"/>
              <a:t>Desarmonia sexual</a:t>
            </a:r>
            <a:endParaRPr lang="pt-BR" dirty="0"/>
          </a:p>
        </p:txBody>
      </p:sp>
      <p:sp>
        <p:nvSpPr>
          <p:cNvPr id="4" name="Content Placeholder 3"/>
          <p:cNvSpPr>
            <a:spLocks noGrp="1"/>
          </p:cNvSpPr>
          <p:nvPr>
            <p:ph idx="1"/>
          </p:nvPr>
        </p:nvSpPr>
        <p:spPr/>
        <p:txBody>
          <a:bodyPr/>
          <a:lstStyle/>
          <a:p>
            <a:pPr lvl="0"/>
            <a:r>
              <a:rPr lang="pt-PT" dirty="0" smtClean="0"/>
              <a:t>“Compreendamos, pois, que o sexo reside na </a:t>
            </a:r>
            <a:r>
              <a:rPr lang="pt-PT" b="1" dirty="0" smtClean="0"/>
              <a:t>mente</a:t>
            </a:r>
            <a:r>
              <a:rPr lang="pt-PT" dirty="0" smtClean="0"/>
              <a:t>, a expressar-se no </a:t>
            </a:r>
            <a:r>
              <a:rPr lang="pt-PT" b="1" dirty="0" smtClean="0"/>
              <a:t>corpo espiritual</a:t>
            </a:r>
            <a:r>
              <a:rPr lang="pt-PT" dirty="0" smtClean="0"/>
              <a:t>, e consequentemente no </a:t>
            </a:r>
            <a:r>
              <a:rPr lang="pt-PT" b="1" dirty="0" smtClean="0"/>
              <a:t>corpo físico</a:t>
            </a:r>
            <a:r>
              <a:rPr lang="pt-PT" dirty="0" smtClean="0"/>
              <a:t>, por santuário criativo de nosso amor perante a vida, e, em razão disso, ninguém escarnecerá dele, desarmonizando-lhe as forças, sem escarnecer e desarmonizar a si mesmo.”</a:t>
            </a:r>
          </a:p>
          <a:p>
            <a:pPr lvl="4"/>
            <a:r>
              <a:rPr lang="pt-PT" dirty="0" smtClean="0"/>
              <a:t>(ANDRÉ LUIZ. </a:t>
            </a:r>
            <a:r>
              <a:rPr lang="pt-PT" i="1" dirty="0" smtClean="0"/>
              <a:t>Evolução em Dois Mundos</a:t>
            </a:r>
            <a:r>
              <a:rPr lang="pt-PT" dirty="0" smtClean="0"/>
              <a:t>, cap. 18)</a:t>
            </a:r>
            <a:endParaRPr lang="pt-BR" dirty="0"/>
          </a:p>
        </p:txBody>
      </p:sp>
    </p:spTree>
    <p:extLst>
      <p:ext uri="{BB962C8B-B14F-4D97-AF65-F5344CB8AC3E}">
        <p14:creationId xmlns:p14="http://schemas.microsoft.com/office/powerpoint/2010/main" val="2815968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r>
              <a:rPr lang="pt-BR" smtClean="0"/>
              <a:t>Sexo e proteção espiritual</a:t>
            </a:r>
            <a:endParaRPr lang="pt-BR" dirty="0"/>
          </a:p>
        </p:txBody>
      </p:sp>
      <p:sp>
        <p:nvSpPr>
          <p:cNvPr id="3" name="Content Placeholder 2"/>
          <p:cNvSpPr>
            <a:spLocks noGrp="1"/>
          </p:cNvSpPr>
          <p:nvPr>
            <p:ph idx="1"/>
          </p:nvPr>
        </p:nvSpPr>
        <p:spPr/>
        <p:txBody>
          <a:bodyPr>
            <a:normAutofit lnSpcReduction="10000"/>
          </a:bodyPr>
          <a:lstStyle/>
          <a:p>
            <a:r>
              <a:rPr lang="pt-BR" dirty="0" smtClean="0"/>
              <a:t>“Todos os encarnados que edificam o ninho conjugal, sobre a retidão, conquistam a presença de testemunhas respeitosas, que lhes garantem a privacidade dos atos mais íntimos, consolidando-lhes as fronteiras vibratórias e defendendo-as contra as forças menos dignas, tomando, por base de seus trabalhos, os pensamentos elevados que encontram no ambiente doméstico dos amigos [...].”</a:t>
            </a:r>
            <a:endParaRPr lang="pt-PT" dirty="0" smtClean="0"/>
          </a:p>
          <a:p>
            <a:pPr lvl="4"/>
            <a:r>
              <a:rPr lang="pt-PT" dirty="0" smtClean="0"/>
              <a:t>(ANDRÉ LUIZ. </a:t>
            </a:r>
            <a:r>
              <a:rPr lang="pt-PT" i="1" dirty="0" smtClean="0"/>
              <a:t>Missionários da Luz</a:t>
            </a:r>
            <a:r>
              <a:rPr lang="pt-PT" dirty="0" smtClean="0"/>
              <a:t>, cap. 13)</a:t>
            </a:r>
            <a:endParaRPr lang="pt-BR" dirty="0"/>
          </a:p>
        </p:txBody>
      </p:sp>
    </p:spTree>
    <p:extLst>
      <p:ext uri="{BB962C8B-B14F-4D97-AF65-F5344CB8AC3E}">
        <p14:creationId xmlns:p14="http://schemas.microsoft.com/office/powerpoint/2010/main" val="27992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r>
              <a:rPr lang="pt-BR" smtClean="0"/>
              <a:t>Sexo e obsessão</a:t>
            </a:r>
            <a:endParaRPr lang="pt-BR" dirty="0"/>
          </a:p>
        </p:txBody>
      </p:sp>
      <p:sp>
        <p:nvSpPr>
          <p:cNvPr id="3" name="Content Placeholder 2"/>
          <p:cNvSpPr>
            <a:spLocks noGrp="1"/>
          </p:cNvSpPr>
          <p:nvPr>
            <p:ph idx="1"/>
          </p:nvPr>
        </p:nvSpPr>
        <p:spPr/>
        <p:txBody>
          <a:bodyPr>
            <a:normAutofit fontScale="92500" lnSpcReduction="20000"/>
          </a:bodyPr>
          <a:lstStyle/>
          <a:p>
            <a:r>
              <a:rPr lang="pt-BR" dirty="0" smtClean="0"/>
              <a:t>“[...] não ocorre o mesmo, entretanto, nas moradias, cujos proprietários escolhem baixas testemunhas espirituais, buscando-as em zonas inferiores. A esposa infiel aos princípios nobres da vida em comum e o esposo que põe sua casa em ligação com o meretrício, não devem esperar que seus atos afetivos permaneçam coroados de veneração e santidade.  Suas relações mais íntimas são objeto de participação das desvairadas testemunhas que colheram. Tornam-se vítimas inconscientes de grupos perversos, que lhes partilham as emoções de natureza fisiológica, induzindo-as à mais dolorosa viciação.”</a:t>
            </a:r>
          </a:p>
          <a:p>
            <a:pPr lvl="4"/>
            <a:r>
              <a:rPr lang="pt-PT" dirty="0" smtClean="0"/>
              <a:t>(ANDRÉ LUIZ. </a:t>
            </a:r>
            <a:r>
              <a:rPr lang="pt-PT" i="1" dirty="0" smtClean="0"/>
              <a:t>Missionários da Luz</a:t>
            </a:r>
            <a:r>
              <a:rPr lang="pt-PT" dirty="0" smtClean="0"/>
              <a:t>, cap. 13)</a:t>
            </a:r>
            <a:endParaRPr lang="pt-PT" dirty="0"/>
          </a:p>
        </p:txBody>
      </p:sp>
    </p:spTree>
    <p:extLst>
      <p:ext uri="{BB962C8B-B14F-4D97-AF65-F5344CB8AC3E}">
        <p14:creationId xmlns:p14="http://schemas.microsoft.com/office/powerpoint/2010/main" val="2466478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acet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ad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233</TotalTime>
  <Words>1543</Words>
  <Application>Microsoft Macintosh PowerPoint</Application>
  <PresentationFormat>On-screen Show (4:3)</PresentationFormat>
  <Paragraphs>115</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Facetado</vt:lpstr>
      <vt:lpstr>VÍCIOS Sexo desequilibrado</vt:lpstr>
      <vt:lpstr>Sexo e sexualidade são a mesma coisa?</vt:lpstr>
      <vt:lpstr>O que é sexo?</vt:lpstr>
      <vt:lpstr>Finalidades do sexo</vt:lpstr>
      <vt:lpstr>Devemos ao sexo</vt:lpstr>
      <vt:lpstr>A energia sexual</vt:lpstr>
      <vt:lpstr>Desarmonia sexual</vt:lpstr>
      <vt:lpstr>Sexo e proteção espiritual</vt:lpstr>
      <vt:lpstr>Sexo e obsessão</vt:lpstr>
      <vt:lpstr>Sexo e viciação</vt:lpstr>
      <vt:lpstr>Qual deve ser nossa conduta sexual?</vt:lpstr>
      <vt:lpstr>Que dizer dos relacionamentos extraconjugais?</vt:lpstr>
      <vt:lpstr>Recuperação dos desequilíbrios sexuais</vt:lpstr>
      <vt:lpstr>Emprego das energias sexuais</vt:lpstr>
      <vt:lpstr>Reflexão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Sexo desequilibrado</dc:title>
  <dc:creator>Paula Evangelista</dc:creator>
  <cp:lastModifiedBy>Adriano Alves</cp:lastModifiedBy>
  <cp:revision>27</cp:revision>
  <dcterms:created xsi:type="dcterms:W3CDTF">2015-06-17T10:26:42Z</dcterms:created>
  <dcterms:modified xsi:type="dcterms:W3CDTF">2015-07-11T15:36:24Z</dcterms:modified>
</cp:coreProperties>
</file>